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2" r:id="rId1"/>
  </p:sldMasterIdLst>
  <p:notesMasterIdLst>
    <p:notesMasterId r:id="rId37"/>
  </p:notesMasterIdLst>
  <p:handoutMasterIdLst>
    <p:handoutMasterId r:id="rId38"/>
  </p:handoutMasterIdLst>
  <p:sldIdLst>
    <p:sldId id="256" r:id="rId2"/>
    <p:sldId id="269" r:id="rId3"/>
    <p:sldId id="286" r:id="rId4"/>
    <p:sldId id="284" r:id="rId5"/>
    <p:sldId id="271" r:id="rId6"/>
    <p:sldId id="272" r:id="rId7"/>
    <p:sldId id="288" r:id="rId8"/>
    <p:sldId id="292" r:id="rId9"/>
    <p:sldId id="293" r:id="rId10"/>
    <p:sldId id="295" r:id="rId11"/>
    <p:sldId id="294" r:id="rId12"/>
    <p:sldId id="273" r:id="rId13"/>
    <p:sldId id="261" r:id="rId14"/>
    <p:sldId id="262" r:id="rId15"/>
    <p:sldId id="263" r:id="rId16"/>
    <p:sldId id="264" r:id="rId17"/>
    <p:sldId id="266" r:id="rId18"/>
    <p:sldId id="308" r:id="rId19"/>
    <p:sldId id="265" r:id="rId20"/>
    <p:sldId id="274" r:id="rId21"/>
    <p:sldId id="302" r:id="rId22"/>
    <p:sldId id="300" r:id="rId23"/>
    <p:sldId id="299" r:id="rId24"/>
    <p:sldId id="303" r:id="rId25"/>
    <p:sldId id="304" r:id="rId26"/>
    <p:sldId id="291" r:id="rId27"/>
    <p:sldId id="289" r:id="rId28"/>
    <p:sldId id="305" r:id="rId29"/>
    <p:sldId id="267" r:id="rId30"/>
    <p:sldId id="275" r:id="rId31"/>
    <p:sldId id="276" r:id="rId32"/>
    <p:sldId id="279" r:id="rId33"/>
    <p:sldId id="296" r:id="rId34"/>
    <p:sldId id="297" r:id="rId35"/>
    <p:sldId id="298" r:id="rId36"/>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66A"/>
    <a:srgbClr val="282274"/>
    <a:srgbClr val="323264"/>
    <a:srgbClr val="39395D"/>
    <a:srgbClr val="CBCB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horzBarState="maximized">
    <p:restoredLeft sz="15411" autoAdjust="0"/>
    <p:restoredTop sz="94660"/>
  </p:normalViewPr>
  <p:slideViewPr>
    <p:cSldViewPr>
      <p:cViewPr varScale="1">
        <p:scale>
          <a:sx n="114" d="100"/>
          <a:sy n="114" d="100"/>
        </p:scale>
        <p:origin x="1122" y="10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511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20" cy="464820"/>
          </a:xfrm>
          <a:prstGeom prst="rect">
            <a:avLst/>
          </a:prstGeom>
        </p:spPr>
        <p:txBody>
          <a:bodyPr vert="horz" lIns="92133" tIns="46067" rIns="92133" bIns="46067" rtlCol="0"/>
          <a:lstStyle>
            <a:lvl1pPr algn="l">
              <a:defRPr sz="1200"/>
            </a:lvl1pPr>
          </a:lstStyle>
          <a:p>
            <a:endParaRPr lang="en-US"/>
          </a:p>
        </p:txBody>
      </p:sp>
      <p:sp>
        <p:nvSpPr>
          <p:cNvPr id="3" name="Date Placeholder 2"/>
          <p:cNvSpPr>
            <a:spLocks noGrp="1"/>
          </p:cNvSpPr>
          <p:nvPr>
            <p:ph type="dt" sz="quarter" idx="1"/>
          </p:nvPr>
        </p:nvSpPr>
        <p:spPr>
          <a:xfrm>
            <a:off x="3898101" y="0"/>
            <a:ext cx="2982120" cy="464820"/>
          </a:xfrm>
          <a:prstGeom prst="rect">
            <a:avLst/>
          </a:prstGeom>
        </p:spPr>
        <p:txBody>
          <a:bodyPr vert="horz" lIns="92133" tIns="46067" rIns="92133" bIns="46067" rtlCol="0"/>
          <a:lstStyle>
            <a:lvl1pPr algn="r">
              <a:defRPr sz="1200"/>
            </a:lvl1pPr>
          </a:lstStyle>
          <a:p>
            <a:fld id="{20F6B6BA-F151-4127-B162-84A10BDC51A4}" type="datetimeFigureOut">
              <a:rPr lang="en-US" smtClean="0"/>
              <a:t>9/9/2025</a:t>
            </a:fld>
            <a:endParaRPr lang="en-US"/>
          </a:p>
        </p:txBody>
      </p:sp>
      <p:sp>
        <p:nvSpPr>
          <p:cNvPr id="4" name="Footer Placeholder 3"/>
          <p:cNvSpPr>
            <a:spLocks noGrp="1"/>
          </p:cNvSpPr>
          <p:nvPr>
            <p:ph type="ftr" sz="quarter" idx="2"/>
          </p:nvPr>
        </p:nvSpPr>
        <p:spPr>
          <a:xfrm>
            <a:off x="0" y="8829968"/>
            <a:ext cx="2982120" cy="464820"/>
          </a:xfrm>
          <a:prstGeom prst="rect">
            <a:avLst/>
          </a:prstGeom>
        </p:spPr>
        <p:txBody>
          <a:bodyPr vert="horz" lIns="92133" tIns="46067" rIns="92133" bIns="46067" rtlCol="0" anchor="b"/>
          <a:lstStyle>
            <a:lvl1pPr algn="l">
              <a:defRPr sz="1200"/>
            </a:lvl1pPr>
          </a:lstStyle>
          <a:p>
            <a:endParaRPr lang="en-US"/>
          </a:p>
        </p:txBody>
      </p:sp>
      <p:sp>
        <p:nvSpPr>
          <p:cNvPr id="5" name="Slide Number Placeholder 4"/>
          <p:cNvSpPr>
            <a:spLocks noGrp="1"/>
          </p:cNvSpPr>
          <p:nvPr>
            <p:ph type="sldNum" sz="quarter" idx="3"/>
          </p:nvPr>
        </p:nvSpPr>
        <p:spPr>
          <a:xfrm>
            <a:off x="3898101" y="8829968"/>
            <a:ext cx="2982120" cy="464820"/>
          </a:xfrm>
          <a:prstGeom prst="rect">
            <a:avLst/>
          </a:prstGeom>
        </p:spPr>
        <p:txBody>
          <a:bodyPr vert="horz" lIns="92133" tIns="46067" rIns="92133" bIns="46067" rtlCol="0" anchor="b"/>
          <a:lstStyle>
            <a:lvl1pPr algn="r">
              <a:defRPr sz="1200"/>
            </a:lvl1pPr>
          </a:lstStyle>
          <a:p>
            <a:fld id="{02601EAF-55F9-4672-AE52-F6D4B630B19A}" type="slidenum">
              <a:rPr lang="en-US" smtClean="0"/>
              <a:t>‹#›</a:t>
            </a:fld>
            <a:endParaRPr lang="en-US"/>
          </a:p>
        </p:txBody>
      </p:sp>
    </p:spTree>
    <p:extLst>
      <p:ext uri="{BB962C8B-B14F-4D97-AF65-F5344CB8AC3E}">
        <p14:creationId xmlns:p14="http://schemas.microsoft.com/office/powerpoint/2010/main" val="153387858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20" cy="464820"/>
          </a:xfrm>
          <a:prstGeom prst="rect">
            <a:avLst/>
          </a:prstGeom>
        </p:spPr>
        <p:txBody>
          <a:bodyPr vert="horz" lIns="92133" tIns="46067" rIns="92133" bIns="46067" rtlCol="0"/>
          <a:lstStyle>
            <a:lvl1pPr algn="l">
              <a:defRPr sz="1200"/>
            </a:lvl1pPr>
          </a:lstStyle>
          <a:p>
            <a:endParaRPr lang="en-US" dirty="0"/>
          </a:p>
        </p:txBody>
      </p:sp>
      <p:sp>
        <p:nvSpPr>
          <p:cNvPr id="3" name="Date Placeholder 2"/>
          <p:cNvSpPr>
            <a:spLocks noGrp="1"/>
          </p:cNvSpPr>
          <p:nvPr>
            <p:ph type="dt" idx="1"/>
          </p:nvPr>
        </p:nvSpPr>
        <p:spPr>
          <a:xfrm>
            <a:off x="3898101" y="0"/>
            <a:ext cx="2982120" cy="464820"/>
          </a:xfrm>
          <a:prstGeom prst="rect">
            <a:avLst/>
          </a:prstGeom>
        </p:spPr>
        <p:txBody>
          <a:bodyPr vert="horz" lIns="92133" tIns="46067" rIns="92133" bIns="46067" rtlCol="0"/>
          <a:lstStyle>
            <a:lvl1pPr algn="r">
              <a:defRPr sz="1200"/>
            </a:lvl1pPr>
          </a:lstStyle>
          <a:p>
            <a:fld id="{5895B34A-C4A7-4D30-B66D-68F94DAC2530}" type="datetimeFigureOut">
              <a:rPr lang="en-US" smtClean="0"/>
              <a:t>9/9/2025</a:t>
            </a:fld>
            <a:endParaRPr lang="en-US" dirty="0"/>
          </a:p>
        </p:txBody>
      </p:sp>
      <p:sp>
        <p:nvSpPr>
          <p:cNvPr id="4" name="Slide Image Placeholder 3"/>
          <p:cNvSpPr>
            <a:spLocks noGrp="1" noRot="1" noChangeAspect="1"/>
          </p:cNvSpPr>
          <p:nvPr>
            <p:ph type="sldImg" idx="2"/>
          </p:nvPr>
        </p:nvSpPr>
        <p:spPr>
          <a:xfrm>
            <a:off x="1117600" y="696913"/>
            <a:ext cx="4646613" cy="3486150"/>
          </a:xfrm>
          <a:prstGeom prst="rect">
            <a:avLst/>
          </a:prstGeom>
          <a:noFill/>
          <a:ln w="12700">
            <a:solidFill>
              <a:prstClr val="black"/>
            </a:solidFill>
          </a:ln>
        </p:spPr>
        <p:txBody>
          <a:bodyPr vert="horz" lIns="92133" tIns="46067" rIns="92133" bIns="46067" rtlCol="0" anchor="ctr"/>
          <a:lstStyle/>
          <a:p>
            <a:endParaRPr lang="en-US" dirty="0"/>
          </a:p>
        </p:txBody>
      </p:sp>
      <p:sp>
        <p:nvSpPr>
          <p:cNvPr id="5" name="Notes Placeholder 4"/>
          <p:cNvSpPr>
            <a:spLocks noGrp="1"/>
          </p:cNvSpPr>
          <p:nvPr>
            <p:ph type="body" sz="quarter" idx="3"/>
          </p:nvPr>
        </p:nvSpPr>
        <p:spPr>
          <a:xfrm>
            <a:off x="688182" y="4415791"/>
            <a:ext cx="5505450" cy="4183380"/>
          </a:xfrm>
          <a:prstGeom prst="rect">
            <a:avLst/>
          </a:prstGeom>
        </p:spPr>
        <p:txBody>
          <a:bodyPr vert="horz" lIns="92133" tIns="46067" rIns="92133" bIns="4606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2982120" cy="464820"/>
          </a:xfrm>
          <a:prstGeom prst="rect">
            <a:avLst/>
          </a:prstGeom>
        </p:spPr>
        <p:txBody>
          <a:bodyPr vert="horz" lIns="92133" tIns="46067" rIns="92133" bIns="46067"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98101" y="8829968"/>
            <a:ext cx="2982120" cy="464820"/>
          </a:xfrm>
          <a:prstGeom prst="rect">
            <a:avLst/>
          </a:prstGeom>
        </p:spPr>
        <p:txBody>
          <a:bodyPr vert="horz" lIns="92133" tIns="46067" rIns="92133" bIns="46067" rtlCol="0" anchor="b"/>
          <a:lstStyle>
            <a:lvl1pPr algn="r">
              <a:defRPr sz="1200"/>
            </a:lvl1pPr>
          </a:lstStyle>
          <a:p>
            <a:fld id="{5BDDF1E0-6A7D-4636-91F1-8432FD58AD59}" type="slidenum">
              <a:rPr lang="en-US" smtClean="0"/>
              <a:t>‹#›</a:t>
            </a:fld>
            <a:endParaRPr lang="en-US" dirty="0"/>
          </a:p>
        </p:txBody>
      </p:sp>
    </p:spTree>
    <p:extLst>
      <p:ext uri="{BB962C8B-B14F-4D97-AF65-F5344CB8AC3E}">
        <p14:creationId xmlns:p14="http://schemas.microsoft.com/office/powerpoint/2010/main" val="2964904571"/>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8282830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4451674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5413761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2111199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1806326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4288216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1993880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1142009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9602925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07751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2064252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5365783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7842071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4543328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9372810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9372810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9372810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3464998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999630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5480154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1514609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8740129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571117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7914070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82E2AA1-5E0E-46D3-9C31-E843C0234EC4}" type="datetimeFigureOut">
              <a:rPr lang="en-US" smtClean="0"/>
              <a:pPr/>
              <a:t>9/9/2025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B0FACDE-3AA5-4954-AB17-7927A1341F9C}" type="slidenum">
              <a:rPr lang="en-US" smtClean="0"/>
              <a:pPr/>
              <a:t>‹#›</a:t>
            </a:fld>
            <a:endParaRPr lang="en-US" dirty="0"/>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2E2AA1-5E0E-46D3-9C31-E843C0234EC4}" type="datetimeFigureOut">
              <a:rPr lang="en-US" smtClean="0"/>
              <a:pPr/>
              <a:t>9/9/2025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B0FACDE-3AA5-4954-AB17-7927A1341F9C}"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2E2AA1-5E0E-46D3-9C31-E843C0234EC4}" type="datetimeFigureOut">
              <a:rPr lang="en-US" smtClean="0"/>
              <a:pPr/>
              <a:t>9/9/2025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B0FACDE-3AA5-4954-AB17-7927A1341F9C}"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2E2AA1-5E0E-46D3-9C31-E843C0234EC4}" type="datetimeFigureOut">
              <a:rPr lang="en-US" smtClean="0"/>
              <a:pPr/>
              <a:t>9/9/2025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B0FACDE-3AA5-4954-AB17-7927A1341F9C}"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2E2AA1-5E0E-46D3-9C31-E843C0234EC4}" type="datetimeFigureOut">
              <a:rPr lang="en-US" smtClean="0"/>
              <a:pPr/>
              <a:t>9/9/2025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B0FACDE-3AA5-4954-AB17-7927A1341F9C}" type="slidenum">
              <a:rPr lang="en-US" smtClean="0"/>
              <a:pPr/>
              <a:t>‹#›</a:t>
            </a:fld>
            <a:endParaRPr lang="en-US" dirty="0"/>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2E2AA1-5E0E-46D3-9C31-E843C0234EC4}" type="datetimeFigureOut">
              <a:rPr lang="en-US" smtClean="0"/>
              <a:pPr/>
              <a:t>9/9/2025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B0FACDE-3AA5-4954-AB17-7927A1341F9C}"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2E2AA1-5E0E-46D3-9C31-E843C0234EC4}" type="datetimeFigureOut">
              <a:rPr lang="en-US" smtClean="0"/>
              <a:pPr/>
              <a:t>9/9/2025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B0FACDE-3AA5-4954-AB17-7927A1341F9C}" type="slidenum">
              <a:rPr lang="en-US" smtClean="0"/>
              <a:pPr/>
              <a:t>‹#›</a:t>
            </a:fld>
            <a:endParaRPr lang="en-US" dirty="0"/>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82E2AA1-5E0E-46D3-9C31-E843C0234EC4}" type="datetimeFigureOut">
              <a:rPr lang="en-US" smtClean="0"/>
              <a:pPr/>
              <a:t>9/9/2025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B0FACDE-3AA5-4954-AB17-7927A1341F9C}"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2E2AA1-5E0E-46D3-9C31-E843C0234EC4}" type="datetimeFigureOut">
              <a:rPr lang="en-US" smtClean="0"/>
              <a:pPr/>
              <a:t>9/9/2025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B0FACDE-3AA5-4954-AB17-7927A1341F9C}"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a:t>Click to edit Master title style</a:t>
            </a:r>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2E2AA1-5E0E-46D3-9C31-E843C0234EC4}" type="datetimeFigureOut">
              <a:rPr lang="en-US" smtClean="0"/>
              <a:pPr/>
              <a:t>9/9/2025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B0FACDE-3AA5-4954-AB17-7927A1341F9C}" type="slidenum">
              <a:rPr lang="en-US" smtClean="0"/>
              <a:pPr/>
              <a:t>‹#›</a:t>
            </a:fld>
            <a:endParaRPr lang="en-US" dirty="0"/>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2E2AA1-5E0E-46D3-9C31-E843C0234EC4}" type="datetimeFigureOut">
              <a:rPr lang="en-US" smtClean="0"/>
              <a:pPr/>
              <a:t>9/9/2025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B0FACDE-3AA5-4954-AB17-7927A1341F9C}"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E82E2AA1-5E0E-46D3-9C31-E843C0234EC4}" type="datetimeFigureOut">
              <a:rPr lang="en-US" smtClean="0"/>
              <a:pPr/>
              <a:t>9/9/2025</a:t>
            </a:fld>
            <a:endParaRPr lang="en-US" dirty="0"/>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US" dirty="0"/>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9B0FACDE-3AA5-4954-AB17-7927A1341F9C}" type="slidenum">
              <a:rPr lang="en-US" smtClean="0"/>
              <a:pPr/>
              <a:t>‹#›</a:t>
            </a:fld>
            <a:endParaRPr lang="en-US" dirty="0"/>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18.wmf"/></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oleObject" Target="../embeddings/oleObject2.bin"/><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oleObject" Target="../embeddings/oleObject3.bin"/><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oleObject" Target="../embeddings/oleObject4.bin"/><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oleObject" Target="../embeddings/oleObject5.bin"/><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oleObject" Target="../embeddings/oleObject6.bin"/><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28.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0480" y="3429000"/>
            <a:ext cx="9144000" cy="1754326"/>
          </a:xfrm>
          <a:prstGeom prst="rect">
            <a:avLst/>
          </a:prstGeom>
          <a:noFill/>
        </p:spPr>
        <p:txBody>
          <a:bodyPr wrap="square" rtlCol="0">
            <a:spAutoFit/>
          </a:bodyPr>
          <a:lstStyle/>
          <a:p>
            <a:pPr algn="ctr"/>
            <a:r>
              <a:rPr lang="en-US" sz="3600" b="1" dirty="0">
                <a:latin typeface="Arial" pitchFamily="34" charset="0"/>
                <a:cs typeface="Arial" pitchFamily="34" charset="0"/>
              </a:rPr>
              <a:t>Workers’ Compensation</a:t>
            </a:r>
          </a:p>
          <a:p>
            <a:pPr algn="ctr"/>
            <a:endParaRPr lang="en-US" sz="3600" b="1" dirty="0">
              <a:latin typeface="Arial" pitchFamily="34" charset="0"/>
              <a:cs typeface="Arial" pitchFamily="34" charset="0"/>
            </a:endParaRPr>
          </a:p>
          <a:p>
            <a:pPr algn="ctr"/>
            <a:r>
              <a:rPr lang="en-US" sz="3600" b="1" dirty="0">
                <a:latin typeface="Arial" pitchFamily="34" charset="0"/>
                <a:cs typeface="Arial" pitchFamily="34" charset="0"/>
              </a:rPr>
              <a:t>Initial Procedures </a:t>
            </a:r>
            <a:endParaRPr lang="en-US" sz="3200" b="1" dirty="0">
              <a:latin typeface="Arial" pitchFamily="34" charset="0"/>
              <a:cs typeface="Arial" pitchFamily="34" charset="0"/>
            </a:endParaRPr>
          </a:p>
        </p:txBody>
      </p:sp>
      <p:sp>
        <p:nvSpPr>
          <p:cNvPr id="2" name="Rectangle 1"/>
          <p:cNvSpPr/>
          <p:nvPr/>
        </p:nvSpPr>
        <p:spPr>
          <a:xfrm>
            <a:off x="4189863" y="47922"/>
            <a:ext cx="3886200" cy="2800767"/>
          </a:xfrm>
          <a:prstGeom prst="rect">
            <a:avLst/>
          </a:prstGeom>
        </p:spPr>
        <p:txBody>
          <a:bodyPr wrap="square">
            <a:spAutoFit/>
          </a:bodyPr>
          <a:lstStyle/>
          <a:p>
            <a:pPr algn="ctr"/>
            <a:r>
              <a:rPr lang="en-US" sz="4400" b="1" dirty="0">
                <a:ln w="17780" cmpd="sng">
                  <a:solidFill>
                    <a:srgbClr val="002060"/>
                  </a:solidFill>
                  <a:prstDash val="solid"/>
                  <a:miter lim="800000"/>
                </a:ln>
                <a:solidFill>
                  <a:schemeClr val="bg1"/>
                </a:solidFill>
                <a:effectLst>
                  <a:outerShdw blurRad="55000" dist="50800" dir="5400000" algn="tl">
                    <a:srgbClr val="000000">
                      <a:alpha val="33000"/>
                    </a:srgbClr>
                  </a:outerShdw>
                </a:effectLst>
                <a:latin typeface="Georgia" pitchFamily="18" charset="0"/>
              </a:rPr>
              <a:t>Public </a:t>
            </a:r>
          </a:p>
          <a:p>
            <a:pPr algn="ctr"/>
            <a:r>
              <a:rPr lang="en-US" sz="4400" b="1" dirty="0">
                <a:ln w="17780" cmpd="sng">
                  <a:solidFill>
                    <a:srgbClr val="002060"/>
                  </a:solidFill>
                  <a:prstDash val="solid"/>
                  <a:miter lim="800000"/>
                </a:ln>
                <a:solidFill>
                  <a:schemeClr val="bg1"/>
                </a:solidFill>
                <a:effectLst>
                  <a:outerShdw blurRad="55000" dist="50800" dir="5400000" algn="tl">
                    <a:srgbClr val="000000">
                      <a:alpha val="33000"/>
                    </a:srgbClr>
                  </a:outerShdw>
                </a:effectLst>
                <a:latin typeface="Georgia" pitchFamily="18" charset="0"/>
              </a:rPr>
              <a:t>Employee </a:t>
            </a:r>
          </a:p>
          <a:p>
            <a:pPr algn="ctr"/>
            <a:r>
              <a:rPr lang="en-US" sz="4400" b="1" dirty="0">
                <a:ln w="17780" cmpd="sng">
                  <a:solidFill>
                    <a:srgbClr val="002060"/>
                  </a:solidFill>
                  <a:prstDash val="solid"/>
                  <a:miter lim="800000"/>
                </a:ln>
                <a:solidFill>
                  <a:schemeClr val="bg1"/>
                </a:solidFill>
                <a:effectLst>
                  <a:outerShdw blurRad="55000" dist="50800" dir="5400000" algn="tl">
                    <a:srgbClr val="000000">
                      <a:alpha val="33000"/>
                    </a:srgbClr>
                  </a:outerShdw>
                </a:effectLst>
                <a:latin typeface="Georgia" pitchFamily="18" charset="0"/>
              </a:rPr>
              <a:t>Claims </a:t>
            </a:r>
          </a:p>
          <a:p>
            <a:pPr algn="ctr"/>
            <a:r>
              <a:rPr lang="en-US" sz="4400" b="1" dirty="0">
                <a:ln w="17780" cmpd="sng">
                  <a:solidFill>
                    <a:srgbClr val="002060"/>
                  </a:solidFill>
                  <a:prstDash val="solid"/>
                  <a:miter lim="800000"/>
                </a:ln>
                <a:solidFill>
                  <a:schemeClr val="bg1"/>
                </a:solidFill>
                <a:effectLst>
                  <a:outerShdw blurRad="55000" dist="50800" dir="5400000" algn="tl">
                    <a:srgbClr val="000000">
                      <a:alpha val="33000"/>
                    </a:srgbClr>
                  </a:outerShdw>
                </a:effectLst>
                <a:latin typeface="Georgia" pitchFamily="18" charset="0"/>
              </a:rPr>
              <a:t>Division </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5399" y="28588"/>
            <a:ext cx="2894463" cy="290182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266128"/>
            <a:ext cx="9144000" cy="876872"/>
          </a:xfrm>
        </p:spPr>
        <p:txBody>
          <a:bodyPr>
            <a:normAutofit/>
          </a:bodyPr>
          <a:lstStyle/>
          <a:p>
            <a:pPr algn="ctr"/>
            <a:r>
              <a:rPr lang="en-US" sz="4000" dirty="0">
                <a:solidFill>
                  <a:schemeClr val="accent6">
                    <a:lumMod val="75000"/>
                  </a:schemeClr>
                </a:solidFill>
                <a:latin typeface="Arial Black" pitchFamily="34" charset="0"/>
              </a:rPr>
              <a:t>Claim Forms…</a:t>
            </a:r>
          </a:p>
        </p:txBody>
      </p:sp>
      <p:sp>
        <p:nvSpPr>
          <p:cNvPr id="5" name="TextBox 4"/>
          <p:cNvSpPr txBox="1"/>
          <p:nvPr/>
        </p:nvSpPr>
        <p:spPr>
          <a:xfrm>
            <a:off x="161925" y="1600200"/>
            <a:ext cx="8839200" cy="4031873"/>
          </a:xfrm>
          <a:prstGeom prst="rect">
            <a:avLst/>
          </a:prstGeom>
          <a:noFill/>
        </p:spPr>
        <p:txBody>
          <a:bodyPr wrap="square" rtlCol="0">
            <a:spAutoFit/>
          </a:bodyPr>
          <a:lstStyle/>
          <a:p>
            <a:pPr algn="ctr"/>
            <a:r>
              <a:rPr lang="en-US" sz="4000" b="1" dirty="0"/>
              <a:t>The completed forms need </a:t>
            </a:r>
          </a:p>
          <a:p>
            <a:pPr algn="ctr"/>
            <a:r>
              <a:rPr lang="en-US" sz="4000" b="1" dirty="0"/>
              <a:t>to be faxed to </a:t>
            </a:r>
          </a:p>
          <a:p>
            <a:pPr algn="ctr"/>
            <a:r>
              <a:rPr lang="en-US" sz="4000" b="1" dirty="0"/>
              <a:t>Public Employee Claims Division </a:t>
            </a:r>
          </a:p>
          <a:p>
            <a:pPr algn="ctr"/>
            <a:r>
              <a:rPr lang="en-US" sz="4000" b="1" dirty="0"/>
              <a:t> </a:t>
            </a:r>
          </a:p>
          <a:p>
            <a:pPr algn="ctr"/>
            <a:r>
              <a:rPr lang="en-US" sz="9600" b="1" dirty="0">
                <a:solidFill>
                  <a:srgbClr val="C00000"/>
                </a:solidFill>
              </a:rPr>
              <a:t>501-371-2733</a:t>
            </a:r>
          </a:p>
        </p:txBody>
      </p:sp>
    </p:spTree>
    <p:extLst>
      <p:ext uri="{BB962C8B-B14F-4D97-AF65-F5344CB8AC3E}">
        <p14:creationId xmlns:p14="http://schemas.microsoft.com/office/powerpoint/2010/main" val="1302009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1" presetClass="entr" presetSubtype="0" fill="hold" grpId="1"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500" fill="hold"/>
                                        <p:tgtEl>
                                          <p:spTgt spid="5"/>
                                        </p:tgtEl>
                                        <p:attrNameLst>
                                          <p:attrName>ppt_w</p:attrName>
                                        </p:attrNameLst>
                                      </p:cBhvr>
                                      <p:tavLst>
                                        <p:tav tm="0">
                                          <p:val>
                                            <p:fltVal val="0"/>
                                          </p:val>
                                        </p:tav>
                                        <p:tav tm="100000">
                                          <p:val>
                                            <p:strVal val="#ppt_w"/>
                                          </p:val>
                                        </p:tav>
                                      </p:tavLst>
                                    </p:anim>
                                    <p:anim calcmode="lin" valueType="num">
                                      <p:cBhvr>
                                        <p:cTn id="14" dur="1500" fill="hold"/>
                                        <p:tgtEl>
                                          <p:spTgt spid="5"/>
                                        </p:tgtEl>
                                        <p:attrNameLst>
                                          <p:attrName>ppt_h</p:attrName>
                                        </p:attrNameLst>
                                      </p:cBhvr>
                                      <p:tavLst>
                                        <p:tav tm="0">
                                          <p:val>
                                            <p:fltVal val="0"/>
                                          </p:val>
                                        </p:tav>
                                        <p:tav tm="100000">
                                          <p:val>
                                            <p:strVal val="#ppt_h"/>
                                          </p:val>
                                        </p:tav>
                                      </p:tavLst>
                                    </p:anim>
                                    <p:anim calcmode="lin" valueType="num">
                                      <p:cBhvr>
                                        <p:cTn id="15" dur="1500" fill="hold"/>
                                        <p:tgtEl>
                                          <p:spTgt spid="5"/>
                                        </p:tgtEl>
                                        <p:attrNameLst>
                                          <p:attrName>style.rotation</p:attrName>
                                        </p:attrNameLst>
                                      </p:cBhvr>
                                      <p:tavLst>
                                        <p:tav tm="0">
                                          <p:val>
                                            <p:fltVal val="90"/>
                                          </p:val>
                                        </p:tav>
                                        <p:tav tm="100000">
                                          <p:val>
                                            <p:fltVal val="0"/>
                                          </p:val>
                                        </p:tav>
                                      </p:tavLst>
                                    </p:anim>
                                    <p:animEffect transition="in" filter="fade">
                                      <p:cBhvr>
                                        <p:cTn id="16" dur="1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rot="20549172">
            <a:off x="79996" y="2955753"/>
            <a:ext cx="9144000" cy="876872"/>
          </a:xfrm>
        </p:spPr>
        <p:txBody>
          <a:bodyPr>
            <a:noAutofit/>
          </a:bodyPr>
          <a:lstStyle/>
          <a:p>
            <a:pPr algn="ctr"/>
            <a:r>
              <a:rPr lang="en-US" sz="72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Arial Black" pitchFamily="34" charset="0"/>
              </a:rPr>
              <a:t>Example Forms</a:t>
            </a:r>
          </a:p>
        </p:txBody>
      </p:sp>
    </p:spTree>
    <p:extLst>
      <p:ext uri="{BB962C8B-B14F-4D97-AF65-F5344CB8AC3E}">
        <p14:creationId xmlns:p14="http://schemas.microsoft.com/office/powerpoint/2010/main" val="422427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0"/>
                                  </p:iterate>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par>
                          <p:cTn id="10" fill="hold">
                            <p:stCondLst>
                              <p:cond delay="1000"/>
                            </p:stCondLst>
                            <p:childTnLst>
                              <p:par>
                                <p:cTn id="11" presetID="34" presetClass="emph" presetSubtype="0" fill="hold" grpId="1" nodeType="afterEffect">
                                  <p:stCondLst>
                                    <p:cond delay="0"/>
                                  </p:stCondLst>
                                  <p:iterate type="lt">
                                    <p:tmPct val="10000"/>
                                  </p:iterate>
                                  <p:childTnLst>
                                    <p:animMotion origin="layout" path="M 0.0 0.0 L 0.0 -0.07213" pathEditMode="relative" ptsTypes="">
                                      <p:cBhvr>
                                        <p:cTn id="12" dur="250" accel="50000" decel="50000" autoRev="1" fill="hold">
                                          <p:stCondLst>
                                            <p:cond delay="0"/>
                                          </p:stCondLst>
                                        </p:cTn>
                                        <p:tgtEl>
                                          <p:spTgt spid="4"/>
                                        </p:tgtEl>
                                        <p:attrNameLst>
                                          <p:attrName>ppt_x</p:attrName>
                                          <p:attrName>ppt_y</p:attrName>
                                        </p:attrNameLst>
                                      </p:cBhvr>
                                    </p:animMotion>
                                    <p:animRot by="1500000">
                                      <p:cBhvr>
                                        <p:cTn id="13" dur="125" fill="hold">
                                          <p:stCondLst>
                                            <p:cond delay="0"/>
                                          </p:stCondLst>
                                        </p:cTn>
                                        <p:tgtEl>
                                          <p:spTgt spid="4"/>
                                        </p:tgtEl>
                                        <p:attrNameLst>
                                          <p:attrName>r</p:attrName>
                                        </p:attrNameLst>
                                      </p:cBhvr>
                                    </p:animRot>
                                    <p:animRot by="-1500000">
                                      <p:cBhvr>
                                        <p:cTn id="14" dur="125" fill="hold">
                                          <p:stCondLst>
                                            <p:cond delay="125"/>
                                          </p:stCondLst>
                                        </p:cTn>
                                        <p:tgtEl>
                                          <p:spTgt spid="4"/>
                                        </p:tgtEl>
                                        <p:attrNameLst>
                                          <p:attrName>r</p:attrName>
                                        </p:attrNameLst>
                                      </p:cBhvr>
                                    </p:animRot>
                                    <p:animRot by="-1500000">
                                      <p:cBhvr>
                                        <p:cTn id="15" dur="125" fill="hold">
                                          <p:stCondLst>
                                            <p:cond delay="250"/>
                                          </p:stCondLst>
                                        </p:cTn>
                                        <p:tgtEl>
                                          <p:spTgt spid="4"/>
                                        </p:tgtEl>
                                        <p:attrNameLst>
                                          <p:attrName>r</p:attrName>
                                        </p:attrNameLst>
                                      </p:cBhvr>
                                    </p:animRot>
                                    <p:animRot by="1500000">
                                      <p:cBhvr>
                                        <p:cTn id="16" dur="125" fill="hold">
                                          <p:stCondLst>
                                            <p:cond delay="375"/>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rgbClr val="002060"/>
        </a:solidFill>
        <a:effectLst/>
      </p:bgPr>
    </p:bg>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152400"/>
            <a:ext cx="5029200" cy="6560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81185" y="489392"/>
            <a:ext cx="1905000" cy="1569660"/>
          </a:xfrm>
          <a:prstGeom prst="rect">
            <a:avLst/>
          </a:prstGeom>
          <a:noFill/>
        </p:spPr>
        <p:txBody>
          <a:bodyPr wrap="square" rtlCol="0">
            <a:spAutoFit/>
          </a:bodyPr>
          <a:lstStyle/>
          <a:p>
            <a:r>
              <a:rPr lang="en-US" sz="2800" dirty="0">
                <a:solidFill>
                  <a:schemeClr val="bg1"/>
                </a:solidFill>
              </a:rPr>
              <a:t>Sample</a:t>
            </a:r>
            <a:r>
              <a:rPr lang="en-US" dirty="0">
                <a:solidFill>
                  <a:schemeClr val="bg1"/>
                </a:solidFill>
              </a:rPr>
              <a:t>  –</a:t>
            </a:r>
          </a:p>
          <a:p>
            <a:r>
              <a:rPr lang="en-US" dirty="0">
                <a:solidFill>
                  <a:schemeClr val="bg1"/>
                </a:solidFill>
              </a:rPr>
              <a:t>pg. 1 of 3 </a:t>
            </a:r>
          </a:p>
          <a:p>
            <a:endParaRPr lang="en-US" dirty="0">
              <a:solidFill>
                <a:schemeClr val="bg1"/>
              </a:solidFill>
            </a:endParaRPr>
          </a:p>
          <a:p>
            <a:r>
              <a:rPr lang="en-US" sz="1600" dirty="0">
                <a:solidFill>
                  <a:schemeClr val="bg1"/>
                </a:solidFill>
              </a:rPr>
              <a:t>Sent to Designated Treatment facility</a:t>
            </a:r>
          </a:p>
        </p:txBody>
      </p:sp>
    </p:spTree>
    <p:extLst>
      <p:ext uri="{BB962C8B-B14F-4D97-AF65-F5344CB8AC3E}">
        <p14:creationId xmlns:p14="http://schemas.microsoft.com/office/powerpoint/2010/main" val="16318632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rgbClr val="002060"/>
        </a:solidFill>
        <a:effectLst/>
      </p:bgPr>
    </p:bg>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27710"/>
            <a:ext cx="5181600" cy="67759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215781" y="536317"/>
            <a:ext cx="1447800" cy="369332"/>
          </a:xfrm>
          <a:prstGeom prst="rect">
            <a:avLst/>
          </a:prstGeom>
          <a:noFill/>
        </p:spPr>
        <p:txBody>
          <a:bodyPr wrap="square" rtlCol="0">
            <a:spAutoFit/>
          </a:bodyPr>
          <a:lstStyle/>
          <a:p>
            <a:r>
              <a:rPr lang="en-US" dirty="0">
                <a:solidFill>
                  <a:schemeClr val="bg1"/>
                </a:solidFill>
              </a:rPr>
              <a:t>pg. 2 of 3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rgbClr val="002060"/>
        </a:solidFill>
        <a:effectLst/>
      </p:bgPr>
    </p:bg>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76200"/>
            <a:ext cx="5105400" cy="66503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228600" y="914400"/>
            <a:ext cx="1295400" cy="369332"/>
          </a:xfrm>
          <a:prstGeom prst="rect">
            <a:avLst/>
          </a:prstGeom>
          <a:noFill/>
        </p:spPr>
        <p:txBody>
          <a:bodyPr wrap="square" rtlCol="0">
            <a:spAutoFit/>
          </a:bodyPr>
          <a:lstStyle/>
          <a:p>
            <a:r>
              <a:rPr lang="en-US" dirty="0">
                <a:solidFill>
                  <a:schemeClr val="bg1"/>
                </a:solidFill>
              </a:rPr>
              <a:t>pg. 3 of 3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rgbClr val="002060"/>
        </a:solidFill>
        <a:effectLst/>
      </p:bgPr>
    </p:bg>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2036" y="27709"/>
            <a:ext cx="5029200" cy="65495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25751" y="381000"/>
            <a:ext cx="1524000" cy="5693866"/>
          </a:xfrm>
          <a:prstGeom prst="rect">
            <a:avLst/>
          </a:prstGeom>
          <a:noFill/>
        </p:spPr>
        <p:txBody>
          <a:bodyPr wrap="square" rtlCol="0">
            <a:spAutoFit/>
          </a:bodyPr>
          <a:lstStyle/>
          <a:p>
            <a:r>
              <a:rPr lang="en-US" sz="2800" b="1" dirty="0">
                <a:solidFill>
                  <a:schemeClr val="bg1"/>
                </a:solidFill>
              </a:rPr>
              <a:t>Sample  Claim</a:t>
            </a:r>
          </a:p>
          <a:p>
            <a:r>
              <a:rPr lang="en-US" b="1" dirty="0">
                <a:solidFill>
                  <a:schemeClr val="bg1"/>
                </a:solidFill>
              </a:rPr>
              <a:t>pg. 1 of 6</a:t>
            </a:r>
          </a:p>
          <a:p>
            <a:endParaRPr lang="en-US" dirty="0">
              <a:solidFill>
                <a:schemeClr val="bg1"/>
              </a:solidFill>
            </a:endParaRPr>
          </a:p>
          <a:p>
            <a:r>
              <a:rPr lang="en-US" sz="1600" b="1" dirty="0">
                <a:solidFill>
                  <a:schemeClr val="bg1"/>
                </a:solidFill>
              </a:rPr>
              <a:t>Sent to Public Employee Claims Division and personnel specified by agency</a:t>
            </a:r>
          </a:p>
          <a:p>
            <a:endParaRPr lang="en-US" sz="1600" b="1" dirty="0">
              <a:solidFill>
                <a:schemeClr val="bg1"/>
              </a:solidFill>
            </a:endParaRPr>
          </a:p>
          <a:p>
            <a:r>
              <a:rPr lang="en-US" sz="1600" b="1" dirty="0">
                <a:solidFill>
                  <a:schemeClr val="bg1"/>
                </a:solidFill>
              </a:rPr>
              <a:t>Preparer’s signature is WC Claims Specialist or WC Analyst in Public Employee Claims Division</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rgbClr val="002060"/>
        </a:solidFill>
        <a:effectLst/>
      </p:bgPr>
    </p:bg>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27708"/>
            <a:ext cx="5105400" cy="67416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274178" y="533400"/>
            <a:ext cx="1295400" cy="4062651"/>
          </a:xfrm>
          <a:prstGeom prst="rect">
            <a:avLst/>
          </a:prstGeom>
          <a:noFill/>
        </p:spPr>
        <p:txBody>
          <a:bodyPr wrap="square" rtlCol="0">
            <a:spAutoFit/>
          </a:bodyPr>
          <a:lstStyle/>
          <a:p>
            <a:r>
              <a:rPr lang="en-US" b="1" dirty="0">
                <a:solidFill>
                  <a:schemeClr val="bg1"/>
                </a:solidFill>
              </a:rPr>
              <a:t>pg. 2 of 6 </a:t>
            </a:r>
          </a:p>
          <a:p>
            <a:r>
              <a:rPr lang="en-US" sz="1600" b="1" dirty="0">
                <a:solidFill>
                  <a:schemeClr val="bg1"/>
                </a:solidFill>
              </a:rPr>
              <a:t>(two-sided)</a:t>
            </a:r>
          </a:p>
          <a:p>
            <a:endParaRPr lang="en-US" sz="1600" b="1" dirty="0">
              <a:solidFill>
                <a:schemeClr val="bg1"/>
              </a:solidFill>
            </a:endParaRPr>
          </a:p>
          <a:p>
            <a:r>
              <a:rPr lang="en-US" sz="1600" b="1" dirty="0">
                <a:solidFill>
                  <a:schemeClr val="bg1"/>
                </a:solidFill>
              </a:rPr>
              <a:t>Employee signature required on front and back side.</a:t>
            </a:r>
          </a:p>
          <a:p>
            <a:endParaRPr lang="en-US" sz="1600" b="1" dirty="0">
              <a:solidFill>
                <a:schemeClr val="bg1"/>
              </a:solidFill>
            </a:endParaRPr>
          </a:p>
          <a:p>
            <a:r>
              <a:rPr lang="en-US" sz="1600" b="1" dirty="0">
                <a:solidFill>
                  <a:schemeClr val="bg1"/>
                </a:solidFill>
              </a:rPr>
              <a:t>Make sure employee is given a copy of the front and back side of this form.</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rgbClr val="002060"/>
        </a:solidFill>
        <a:effectLst/>
      </p:bgPr>
    </p:bg>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83130"/>
            <a:ext cx="4878170" cy="66986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04800" y="457200"/>
            <a:ext cx="1143000" cy="4832092"/>
          </a:xfrm>
          <a:prstGeom prst="rect">
            <a:avLst/>
          </a:prstGeom>
          <a:noFill/>
        </p:spPr>
        <p:txBody>
          <a:bodyPr wrap="square" rtlCol="0">
            <a:spAutoFit/>
          </a:bodyPr>
          <a:lstStyle/>
          <a:p>
            <a:r>
              <a:rPr lang="en-US" b="1" dirty="0">
                <a:solidFill>
                  <a:schemeClr val="bg1"/>
                </a:solidFill>
              </a:rPr>
              <a:t>pg. 3 of 6 </a:t>
            </a:r>
          </a:p>
          <a:p>
            <a:r>
              <a:rPr lang="en-US" sz="1600" b="1" dirty="0">
                <a:solidFill>
                  <a:schemeClr val="bg1"/>
                </a:solidFill>
              </a:rPr>
              <a:t>(back side)</a:t>
            </a:r>
          </a:p>
          <a:p>
            <a:endParaRPr lang="en-US" dirty="0">
              <a:solidFill>
                <a:schemeClr val="bg1"/>
              </a:solidFill>
            </a:endParaRPr>
          </a:p>
          <a:p>
            <a:r>
              <a:rPr lang="en-US" sz="1600" b="1" dirty="0">
                <a:solidFill>
                  <a:schemeClr val="bg1"/>
                </a:solidFill>
              </a:rPr>
              <a:t>Employee signature required on front and back side. </a:t>
            </a:r>
          </a:p>
          <a:p>
            <a:endParaRPr lang="en-US" sz="1600" b="1" dirty="0">
              <a:solidFill>
                <a:schemeClr val="bg1"/>
              </a:solidFill>
            </a:endParaRPr>
          </a:p>
          <a:p>
            <a:r>
              <a:rPr lang="en-US" sz="1600" b="1" dirty="0">
                <a:solidFill>
                  <a:schemeClr val="bg1"/>
                </a:solidFill>
              </a:rPr>
              <a:t>Make sure the employee is given a copy of the front and back side of this form.</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rgbClr val="002060"/>
        </a:solidFill>
        <a:effectLst/>
      </p:bgPr>
    </p:bg>
    <p:spTree>
      <p:nvGrpSpPr>
        <p:cNvPr id="1" name=""/>
        <p:cNvGrpSpPr/>
        <p:nvPr/>
      </p:nvGrpSpPr>
      <p:grpSpPr>
        <a:xfrm>
          <a:off x="0" y="0"/>
          <a:ext cx="0" cy="0"/>
          <a:chOff x="0" y="0"/>
          <a:chExt cx="0" cy="0"/>
        </a:xfrm>
      </p:grpSpPr>
      <p:sp>
        <p:nvSpPr>
          <p:cNvPr id="2" name="TextBox 1"/>
          <p:cNvSpPr txBox="1"/>
          <p:nvPr/>
        </p:nvSpPr>
        <p:spPr>
          <a:xfrm>
            <a:off x="270397" y="206144"/>
            <a:ext cx="1143000" cy="892552"/>
          </a:xfrm>
          <a:prstGeom prst="rect">
            <a:avLst/>
          </a:prstGeom>
          <a:noFill/>
        </p:spPr>
        <p:txBody>
          <a:bodyPr wrap="square" rtlCol="0">
            <a:spAutoFit/>
          </a:bodyPr>
          <a:lstStyle/>
          <a:p>
            <a:r>
              <a:rPr lang="en-US" b="1" dirty="0">
                <a:solidFill>
                  <a:schemeClr val="bg1"/>
                </a:solidFill>
              </a:rPr>
              <a:t>pg. 4 of 6 </a:t>
            </a:r>
          </a:p>
          <a:p>
            <a:endParaRPr lang="en-US" dirty="0">
              <a:solidFill>
                <a:schemeClr val="bg1"/>
              </a:solidFill>
            </a:endParaRPr>
          </a:p>
          <a:p>
            <a:endParaRPr lang="en-US" sz="1600" b="1" dirty="0">
              <a:solidFill>
                <a:schemeClr val="bg1"/>
              </a:solidFill>
            </a:endParaRPr>
          </a:p>
        </p:txBody>
      </p:sp>
      <p:graphicFrame>
        <p:nvGraphicFramePr>
          <p:cNvPr id="3" name="Object 2">
            <a:extLst>
              <a:ext uri="{FF2B5EF4-FFF2-40B4-BE49-F238E27FC236}">
                <a16:creationId xmlns:a16="http://schemas.microsoft.com/office/drawing/2014/main" id="{B2730C10-0103-AD09-D1FA-0DE974E76A75}"/>
              </a:ext>
            </a:extLst>
          </p:cNvPr>
          <p:cNvGraphicFramePr>
            <a:graphicFrameLocks noChangeAspect="1"/>
          </p:cNvGraphicFramePr>
          <p:nvPr>
            <p:extLst>
              <p:ext uri="{D42A27DB-BD31-4B8C-83A1-F6EECF244321}">
                <p14:modId xmlns:p14="http://schemas.microsoft.com/office/powerpoint/2010/main" val="3541228599"/>
              </p:ext>
            </p:extLst>
          </p:nvPr>
        </p:nvGraphicFramePr>
        <p:xfrm>
          <a:off x="4779361" y="381001"/>
          <a:ext cx="4032427" cy="5690864"/>
        </p:xfrm>
        <a:graphic>
          <a:graphicData uri="http://schemas.openxmlformats.org/presentationml/2006/ole">
            <mc:AlternateContent xmlns:mc="http://schemas.openxmlformats.org/markup-compatibility/2006">
              <mc:Choice xmlns:v="urn:schemas-microsoft-com:vml" Requires="v">
                <p:oleObj name="PDF Document" r:id="rId3" imgW="5829120" imgH="7543800" progId="PowerPDF.Document">
                  <p:embed/>
                </p:oleObj>
              </mc:Choice>
              <mc:Fallback>
                <p:oleObj name="PDF Document" r:id="rId3" imgW="5829120" imgH="7543800" progId="PowerPDF.Document">
                  <p:embed/>
                  <p:pic>
                    <p:nvPicPr>
                      <p:cNvPr id="7" name="Object 6">
                        <a:extLst>
                          <a:ext uri="{FF2B5EF4-FFF2-40B4-BE49-F238E27FC236}">
                            <a16:creationId xmlns:a16="http://schemas.microsoft.com/office/drawing/2014/main" id="{38684FC2-92DC-27B6-B395-D39FAA83B861}"/>
                          </a:ext>
                        </a:extLst>
                      </p:cNvPr>
                      <p:cNvPicPr/>
                      <p:nvPr/>
                    </p:nvPicPr>
                    <p:blipFill>
                      <a:blip r:embed="rId4"/>
                      <a:stretch>
                        <a:fillRect/>
                      </a:stretch>
                    </p:blipFill>
                    <p:spPr>
                      <a:xfrm>
                        <a:off x="4779361" y="381001"/>
                        <a:ext cx="4032427" cy="5690864"/>
                      </a:xfrm>
                      <a:prstGeom prst="rect">
                        <a:avLst/>
                      </a:prstGeom>
                    </p:spPr>
                  </p:pic>
                </p:oleObj>
              </mc:Fallback>
            </mc:AlternateContent>
          </a:graphicData>
        </a:graphic>
      </p:graphicFrame>
      <p:sp>
        <p:nvSpPr>
          <p:cNvPr id="4" name="Title 1">
            <a:extLst>
              <a:ext uri="{FF2B5EF4-FFF2-40B4-BE49-F238E27FC236}">
                <a16:creationId xmlns:a16="http://schemas.microsoft.com/office/drawing/2014/main" id="{8D9DEDD7-1417-0ED8-8905-4EA20A406605}"/>
              </a:ext>
            </a:extLst>
          </p:cNvPr>
          <p:cNvSpPr>
            <a:spLocks noGrp="1"/>
          </p:cNvSpPr>
          <p:nvPr>
            <p:ph type="title"/>
          </p:nvPr>
        </p:nvSpPr>
        <p:spPr>
          <a:xfrm>
            <a:off x="762000" y="609600"/>
            <a:ext cx="6781800" cy="609600"/>
          </a:xfrm>
        </p:spPr>
        <p:txBody>
          <a:bodyPr>
            <a:normAutofit/>
          </a:bodyPr>
          <a:lstStyle/>
          <a:p>
            <a:r>
              <a:rPr lang="en-US" sz="2800" dirty="0">
                <a:solidFill>
                  <a:schemeClr val="bg1"/>
                </a:solidFill>
              </a:rPr>
              <a:t>Form N Acknowledgement </a:t>
            </a:r>
          </a:p>
        </p:txBody>
      </p:sp>
      <p:sp>
        <p:nvSpPr>
          <p:cNvPr id="5" name="TextBox 4">
            <a:extLst>
              <a:ext uri="{FF2B5EF4-FFF2-40B4-BE49-F238E27FC236}">
                <a16:creationId xmlns:a16="http://schemas.microsoft.com/office/drawing/2014/main" id="{F52558BA-35AA-4D74-3C91-7EC6C571C3D2}"/>
              </a:ext>
            </a:extLst>
          </p:cNvPr>
          <p:cNvSpPr txBox="1"/>
          <p:nvPr/>
        </p:nvSpPr>
        <p:spPr>
          <a:xfrm>
            <a:off x="841897" y="1828800"/>
            <a:ext cx="2182098" cy="2585323"/>
          </a:xfrm>
          <a:prstGeom prst="rect">
            <a:avLst/>
          </a:prstGeom>
          <a:noFill/>
        </p:spPr>
        <p:txBody>
          <a:bodyPr wrap="square" rtlCol="0">
            <a:spAutoFit/>
          </a:bodyPr>
          <a:lstStyle/>
          <a:p>
            <a:r>
              <a:rPr lang="en-US" dirty="0">
                <a:solidFill>
                  <a:schemeClr val="bg1"/>
                </a:solidFill>
              </a:rPr>
              <a:t>Have the injured employee complete, sign and date this form to acknowledge receipt of the front and back of the Form N.  Fax this with the completed initial claims forms.</a:t>
            </a:r>
          </a:p>
        </p:txBody>
      </p:sp>
    </p:spTree>
    <p:extLst>
      <p:ext uri="{BB962C8B-B14F-4D97-AF65-F5344CB8AC3E}">
        <p14:creationId xmlns:p14="http://schemas.microsoft.com/office/powerpoint/2010/main" val="42338199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rgbClr val="002060"/>
        </a:solidFill>
        <a:effectLst/>
      </p:bgPr>
    </p:bg>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0300" y="180746"/>
            <a:ext cx="4152900" cy="6384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81000" y="609600"/>
            <a:ext cx="1295400" cy="1384995"/>
          </a:xfrm>
          <a:prstGeom prst="rect">
            <a:avLst/>
          </a:prstGeom>
          <a:noFill/>
        </p:spPr>
        <p:txBody>
          <a:bodyPr wrap="square" rtlCol="0">
            <a:spAutoFit/>
          </a:bodyPr>
          <a:lstStyle/>
          <a:p>
            <a:r>
              <a:rPr lang="en-US" b="1" dirty="0">
                <a:solidFill>
                  <a:schemeClr val="bg1"/>
                </a:solidFill>
              </a:rPr>
              <a:t>pg. 5 of 6 </a:t>
            </a:r>
          </a:p>
          <a:p>
            <a:endParaRPr lang="en-US" b="1" dirty="0">
              <a:solidFill>
                <a:schemeClr val="bg1"/>
              </a:solidFill>
            </a:endParaRPr>
          </a:p>
          <a:p>
            <a:r>
              <a:rPr lang="en-US" sz="1600" b="1" dirty="0">
                <a:solidFill>
                  <a:schemeClr val="bg1"/>
                </a:solidFill>
              </a:rPr>
              <a:t>Employee signature required</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2286000" y="834788"/>
            <a:ext cx="6781800" cy="1295400"/>
          </a:xfrm>
        </p:spPr>
        <p:txBody>
          <a:bodyPr>
            <a:normAutofit/>
          </a:bodyPr>
          <a:lstStyle/>
          <a:p>
            <a:pPr marL="0" indent="0" algn="ctr">
              <a:buFont typeface="Arial" charset="0"/>
              <a:buNone/>
              <a:defRPr/>
            </a:pPr>
            <a:r>
              <a:rPr lang="en-US" sz="2800" b="1" dirty="0">
                <a:latin typeface="+mj-lt"/>
              </a:rPr>
              <a:t>        </a:t>
            </a:r>
            <a:r>
              <a:rPr lang="en-US" sz="4400" b="1" dirty="0">
                <a:latin typeface="Arial Black" pitchFamily="34" charset="0"/>
              </a:rPr>
              <a:t>INJURY HOTLINE</a:t>
            </a:r>
          </a:p>
          <a:p>
            <a:pPr marL="0" indent="0" algn="ctr">
              <a:buFont typeface="Arial" charset="0"/>
              <a:buNone/>
              <a:defRPr/>
            </a:pPr>
            <a:endParaRPr lang="en-US" sz="4000" b="1" dirty="0">
              <a:solidFill>
                <a:srgbClr val="D60443"/>
              </a:solidFill>
              <a:latin typeface="Arial Black" pitchFamily="34" charset="0"/>
              <a:cs typeface="Arial" pitchFamily="34" charset="0"/>
            </a:endParaRPr>
          </a:p>
        </p:txBody>
      </p:sp>
      <p:sp>
        <p:nvSpPr>
          <p:cNvPr id="2" name="TextBox 1"/>
          <p:cNvSpPr txBox="1"/>
          <p:nvPr/>
        </p:nvSpPr>
        <p:spPr>
          <a:xfrm>
            <a:off x="35256" y="2438400"/>
            <a:ext cx="9067800" cy="3816429"/>
          </a:xfrm>
          <a:prstGeom prst="rect">
            <a:avLst/>
          </a:prstGeom>
          <a:noFill/>
        </p:spPr>
        <p:txBody>
          <a:bodyPr wrap="square" rtlCol="0">
            <a:spAutoFit/>
          </a:bodyPr>
          <a:lstStyle/>
          <a:p>
            <a:pPr algn="ctr">
              <a:defRPr/>
            </a:pPr>
            <a:endParaRPr lang="en-US" sz="2400" dirty="0">
              <a:latin typeface="Arial Black" pitchFamily="34" charset="0"/>
              <a:cs typeface="Arial" pitchFamily="34" charset="0"/>
            </a:endParaRPr>
          </a:p>
          <a:p>
            <a:pPr algn="ctr">
              <a:defRPr/>
            </a:pPr>
            <a:r>
              <a:rPr lang="en-US" sz="3600" dirty="0">
                <a:solidFill>
                  <a:srgbClr val="FF0000"/>
                </a:solidFill>
                <a:latin typeface="Arial Black" pitchFamily="34" charset="0"/>
                <a:cs typeface="Arial" pitchFamily="34" charset="0"/>
              </a:rPr>
              <a:t>1-855-339-1893</a:t>
            </a:r>
          </a:p>
          <a:p>
            <a:pPr algn="ctr">
              <a:defRPr/>
            </a:pPr>
            <a:endParaRPr lang="en-US" sz="2400" dirty="0">
              <a:latin typeface="Arial Black" pitchFamily="34" charset="0"/>
              <a:cs typeface="Arial" pitchFamily="34" charset="0"/>
            </a:endParaRPr>
          </a:p>
          <a:p>
            <a:pPr algn="ctr">
              <a:defRPr/>
            </a:pPr>
            <a:r>
              <a:rPr lang="en-US" sz="2000" dirty="0">
                <a:latin typeface="Arial Black" pitchFamily="34" charset="0"/>
                <a:cs typeface="Arial" pitchFamily="34" charset="0"/>
              </a:rPr>
              <a:t>Available 24 hours / 7 days a week</a:t>
            </a:r>
          </a:p>
          <a:p>
            <a:pPr algn="ctr">
              <a:defRPr/>
            </a:pPr>
            <a:endParaRPr lang="en-US" sz="2000" dirty="0">
              <a:latin typeface="Arial Black" pitchFamily="34" charset="0"/>
              <a:cs typeface="Arial" pitchFamily="34" charset="0"/>
            </a:endParaRPr>
          </a:p>
          <a:p>
            <a:pPr algn="ctr">
              <a:defRPr/>
            </a:pPr>
            <a:r>
              <a:rPr lang="en-US" sz="2000" dirty="0">
                <a:latin typeface="Arial Black" pitchFamily="34" charset="0"/>
                <a:cs typeface="Arial" pitchFamily="34" charset="0"/>
              </a:rPr>
              <a:t>   Registered Nurses</a:t>
            </a:r>
          </a:p>
          <a:p>
            <a:pPr lvl="1" algn="ctr">
              <a:defRPr/>
            </a:pPr>
            <a:r>
              <a:rPr lang="en-US" sz="2000" dirty="0">
                <a:latin typeface="Arial Black" pitchFamily="34" charset="0"/>
                <a:cs typeface="Arial" pitchFamily="34" charset="0"/>
              </a:rPr>
              <a:t>Nationwide Coverage</a:t>
            </a:r>
          </a:p>
          <a:p>
            <a:pPr lvl="1" algn="ctr">
              <a:defRPr/>
            </a:pPr>
            <a:r>
              <a:rPr lang="en-US" sz="2000" dirty="0">
                <a:latin typeface="Arial Black" pitchFamily="34" charset="0"/>
                <a:cs typeface="Arial" pitchFamily="34" charset="0"/>
              </a:rPr>
              <a:t>Translation Services</a:t>
            </a:r>
          </a:p>
          <a:p>
            <a:pPr lvl="2" algn="ctr">
              <a:defRPr/>
            </a:pPr>
            <a:r>
              <a:rPr lang="en-US" sz="2000" dirty="0">
                <a:latin typeface="Arial Black" pitchFamily="34" charset="0"/>
                <a:cs typeface="Arial" pitchFamily="34" charset="0"/>
              </a:rPr>
              <a:t>Medical referral to designated clinic or ER</a:t>
            </a:r>
          </a:p>
          <a:p>
            <a:pPr lvl="2" algn="ctr">
              <a:defRPr/>
            </a:pPr>
            <a:r>
              <a:rPr lang="en-US" sz="2000" dirty="0">
                <a:latin typeface="Arial Black" pitchFamily="34" charset="0"/>
                <a:cs typeface="Arial" pitchFamily="34" charset="0"/>
              </a:rPr>
              <a:t>Document the “Report of Injury”</a:t>
            </a:r>
          </a:p>
          <a:p>
            <a:pPr algn="ctr"/>
            <a:endParaRPr lang="en-US" dirty="0"/>
          </a:p>
        </p:txBody>
      </p:sp>
      <p:grpSp>
        <p:nvGrpSpPr>
          <p:cNvPr id="9" name="Group 8">
            <a:extLst>
              <a:ext uri="{FF2B5EF4-FFF2-40B4-BE49-F238E27FC236}">
                <a16:creationId xmlns:a16="http://schemas.microsoft.com/office/drawing/2014/main" id="{CC990632-75E5-4079-8F2A-A5AB7EAD7284}"/>
              </a:ext>
            </a:extLst>
          </p:cNvPr>
          <p:cNvGrpSpPr/>
          <p:nvPr/>
        </p:nvGrpSpPr>
        <p:grpSpPr>
          <a:xfrm>
            <a:off x="304800" y="526576"/>
            <a:ext cx="3122679" cy="1222612"/>
            <a:chOff x="381760" y="834788"/>
            <a:chExt cx="3122679" cy="1222612"/>
          </a:xfrm>
        </p:grpSpPr>
        <p:sp>
          <p:nvSpPr>
            <p:cNvPr id="6" name="Rectangle 5">
              <a:extLst>
                <a:ext uri="{FF2B5EF4-FFF2-40B4-BE49-F238E27FC236}">
                  <a16:creationId xmlns:a16="http://schemas.microsoft.com/office/drawing/2014/main" id="{76BCC4BB-E872-4729-986D-DE47A2162F67}"/>
                </a:ext>
              </a:extLst>
            </p:cNvPr>
            <p:cNvSpPr/>
            <p:nvPr/>
          </p:nvSpPr>
          <p:spPr>
            <a:xfrm>
              <a:off x="533400" y="834788"/>
              <a:ext cx="2667000" cy="122261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pic>
          <p:nvPicPr>
            <p:cNvPr id="4" name="Picture 3" descr="Text, logo&#10;&#10;Description automatically generated">
              <a:extLst>
                <a:ext uri="{FF2B5EF4-FFF2-40B4-BE49-F238E27FC236}">
                  <a16:creationId xmlns:a16="http://schemas.microsoft.com/office/drawing/2014/main" id="{ED4FD681-D2C4-455A-AC24-B637FB0256B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760" y="855126"/>
              <a:ext cx="3122679" cy="959785"/>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randombar(horizont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rgbClr val="002060"/>
        </a:solidFill>
        <a:effectLst/>
      </p:bgPr>
    </p:bg>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735" y="69269"/>
            <a:ext cx="4641265" cy="67354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228600" y="609600"/>
            <a:ext cx="1295400" cy="1477328"/>
          </a:xfrm>
          <a:prstGeom prst="rect">
            <a:avLst/>
          </a:prstGeom>
          <a:noFill/>
        </p:spPr>
        <p:txBody>
          <a:bodyPr wrap="square" rtlCol="0">
            <a:spAutoFit/>
          </a:bodyPr>
          <a:lstStyle/>
          <a:p>
            <a:r>
              <a:rPr lang="en-US" b="1" dirty="0">
                <a:solidFill>
                  <a:schemeClr val="bg1"/>
                </a:solidFill>
              </a:rPr>
              <a:t>pg. 6 of 6 </a:t>
            </a:r>
          </a:p>
          <a:p>
            <a:endParaRPr lang="en-US" dirty="0">
              <a:solidFill>
                <a:schemeClr val="bg1"/>
              </a:solidFill>
            </a:endParaRPr>
          </a:p>
          <a:p>
            <a:r>
              <a:rPr lang="en-US" b="1" dirty="0">
                <a:solidFill>
                  <a:schemeClr val="bg1"/>
                </a:solidFill>
              </a:rPr>
              <a:t>Supervisor signature required</a:t>
            </a:r>
          </a:p>
        </p:txBody>
      </p:sp>
    </p:spTree>
    <p:extLst>
      <p:ext uri="{BB962C8B-B14F-4D97-AF65-F5344CB8AC3E}">
        <p14:creationId xmlns:p14="http://schemas.microsoft.com/office/powerpoint/2010/main" val="12539899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Forms to Be Posted</a:t>
            </a:r>
            <a:br>
              <a:rPr lang="en-US" dirty="0"/>
            </a:br>
            <a:br>
              <a:rPr lang="en-US" dirty="0"/>
            </a:br>
            <a:r>
              <a:rPr lang="en-US" sz="2700" dirty="0"/>
              <a:t>Form P – Workers’ Compensation Notice</a:t>
            </a:r>
            <a:br>
              <a:rPr lang="en-US" sz="2700" dirty="0"/>
            </a:br>
            <a:br>
              <a:rPr lang="en-US" sz="2700" dirty="0"/>
            </a:br>
            <a:r>
              <a:rPr lang="en-US" sz="2700" dirty="0"/>
              <a:t>Form H – Managed Care Notice</a:t>
            </a:r>
            <a:br>
              <a:rPr lang="en-US" sz="2700" dirty="0"/>
            </a:br>
            <a:br>
              <a:rPr lang="en-US" sz="2700" dirty="0"/>
            </a:br>
            <a:r>
              <a:rPr lang="en-US" sz="2700" dirty="0"/>
              <a:t>Company Nurse Form</a:t>
            </a:r>
            <a:br>
              <a:rPr lang="en-US" sz="2700" dirty="0"/>
            </a:br>
            <a:br>
              <a:rPr lang="en-US" sz="2700" dirty="0"/>
            </a:br>
            <a:br>
              <a:rPr lang="en-US" sz="2700" dirty="0"/>
            </a:br>
            <a:br>
              <a:rPr lang="en-US" sz="2700" dirty="0"/>
            </a:br>
            <a:br>
              <a:rPr lang="en-US" sz="2700" dirty="0"/>
            </a:br>
            <a:endParaRPr lang="en-US" sz="2700" dirty="0"/>
          </a:p>
        </p:txBody>
      </p:sp>
    </p:spTree>
    <p:extLst>
      <p:ext uri="{BB962C8B-B14F-4D97-AF65-F5344CB8AC3E}">
        <p14:creationId xmlns:p14="http://schemas.microsoft.com/office/powerpoint/2010/main" val="5540442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5486400" cy="1600200"/>
          </a:xfrm>
        </p:spPr>
        <p:txBody>
          <a:bodyPr>
            <a:normAutofit fontScale="90000"/>
          </a:bodyPr>
          <a:lstStyle/>
          <a:p>
            <a:r>
              <a:rPr lang="en-US" dirty="0"/>
              <a:t>Forms to Be </a:t>
            </a:r>
            <a:br>
              <a:rPr lang="en-US" dirty="0"/>
            </a:br>
            <a:r>
              <a:rPr lang="en-US" dirty="0"/>
              <a:t>Posted –</a:t>
            </a:r>
            <a:br>
              <a:rPr lang="en-US" dirty="0"/>
            </a:br>
            <a:r>
              <a:rPr lang="en-US" dirty="0"/>
              <a:t>Form P</a:t>
            </a:r>
            <a:br>
              <a:rPr lang="en-US" dirty="0"/>
            </a:br>
            <a:br>
              <a:rPr lang="en-US" dirty="0"/>
            </a:br>
            <a:br>
              <a:rPr lang="en-US" dirty="0"/>
            </a:br>
            <a:br>
              <a:rPr lang="en-US" dirty="0"/>
            </a:br>
            <a:endParaRPr lang="en-US" dirty="0"/>
          </a:p>
        </p:txBody>
      </p:sp>
      <p:graphicFrame>
        <p:nvGraphicFramePr>
          <p:cNvPr id="3" name="Object 2">
            <a:extLst>
              <a:ext uri="{FF2B5EF4-FFF2-40B4-BE49-F238E27FC236}">
                <a16:creationId xmlns:a16="http://schemas.microsoft.com/office/drawing/2014/main" id="{83ABD15E-5D39-50AF-973C-9EAB1BB16BB0}"/>
              </a:ext>
            </a:extLst>
          </p:cNvPr>
          <p:cNvGraphicFramePr>
            <a:graphicFrameLocks noChangeAspect="1"/>
          </p:cNvGraphicFramePr>
          <p:nvPr>
            <p:extLst>
              <p:ext uri="{D42A27DB-BD31-4B8C-83A1-F6EECF244321}">
                <p14:modId xmlns:p14="http://schemas.microsoft.com/office/powerpoint/2010/main" val="881859285"/>
              </p:ext>
            </p:extLst>
          </p:nvPr>
        </p:nvGraphicFramePr>
        <p:xfrm>
          <a:off x="4343400" y="669720"/>
          <a:ext cx="4074896" cy="5273879"/>
        </p:xfrm>
        <a:graphic>
          <a:graphicData uri="http://schemas.openxmlformats.org/presentationml/2006/ole">
            <mc:AlternateContent xmlns:mc="http://schemas.openxmlformats.org/markup-compatibility/2006">
              <mc:Choice xmlns:v="urn:schemas-microsoft-com:vml" Requires="v">
                <p:oleObj name="PDF Document" r:id="rId2" imgW="5829120" imgH="7543800" progId="PowerPDF.Document">
                  <p:embed/>
                </p:oleObj>
              </mc:Choice>
              <mc:Fallback>
                <p:oleObj name="PDF Document" r:id="rId2" imgW="5829120" imgH="7543800" progId="PowerPDF.Document">
                  <p:embed/>
                  <p:pic>
                    <p:nvPicPr>
                      <p:cNvPr id="0" name=""/>
                      <p:cNvPicPr/>
                      <p:nvPr/>
                    </p:nvPicPr>
                    <p:blipFill>
                      <a:blip r:embed="rId3"/>
                      <a:stretch>
                        <a:fillRect/>
                      </a:stretch>
                    </p:blipFill>
                    <p:spPr>
                      <a:xfrm>
                        <a:off x="4343400" y="669720"/>
                        <a:ext cx="4074896" cy="5273879"/>
                      </a:xfrm>
                      <a:prstGeom prst="rect">
                        <a:avLst/>
                      </a:prstGeom>
                    </p:spPr>
                  </p:pic>
                </p:oleObj>
              </mc:Fallback>
            </mc:AlternateContent>
          </a:graphicData>
        </a:graphic>
      </p:graphicFrame>
    </p:spTree>
    <p:extLst>
      <p:ext uri="{BB962C8B-B14F-4D97-AF65-F5344CB8AC3E}">
        <p14:creationId xmlns:p14="http://schemas.microsoft.com/office/powerpoint/2010/main" val="1643892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2362200" cy="1600200"/>
          </a:xfrm>
        </p:spPr>
        <p:txBody>
          <a:bodyPr>
            <a:normAutofit fontScale="90000"/>
          </a:bodyPr>
          <a:lstStyle/>
          <a:p>
            <a:br>
              <a:rPr lang="en-US" dirty="0"/>
            </a:br>
            <a:br>
              <a:rPr lang="en-US" dirty="0"/>
            </a:br>
            <a:br>
              <a:rPr lang="en-US" dirty="0"/>
            </a:br>
            <a:br>
              <a:rPr lang="en-US" dirty="0"/>
            </a:br>
            <a:br>
              <a:rPr lang="en-US" dirty="0"/>
            </a:br>
            <a:br>
              <a:rPr lang="en-US" dirty="0"/>
            </a:br>
            <a:br>
              <a:rPr lang="en-US" dirty="0"/>
            </a:br>
            <a:br>
              <a:rPr lang="en-US" dirty="0"/>
            </a:br>
            <a:br>
              <a:rPr lang="en-US" dirty="0"/>
            </a:br>
            <a:r>
              <a:rPr lang="en-US" dirty="0"/>
              <a:t>Forms to Be Posted -</a:t>
            </a:r>
            <a:br>
              <a:rPr lang="en-US" dirty="0"/>
            </a:br>
            <a:r>
              <a:rPr lang="en-US" dirty="0"/>
              <a:t>Form H</a:t>
            </a:r>
            <a:br>
              <a:rPr lang="en-US" dirty="0"/>
            </a:br>
            <a:br>
              <a:rPr lang="en-US" dirty="0"/>
            </a:br>
            <a:br>
              <a:rPr lang="en-US" dirty="0"/>
            </a:br>
            <a:endParaRPr lang="en-US" dirty="0"/>
          </a:p>
        </p:txBody>
      </p:sp>
      <p:graphicFrame>
        <p:nvGraphicFramePr>
          <p:cNvPr id="3" name="Object 2">
            <a:extLst>
              <a:ext uri="{FF2B5EF4-FFF2-40B4-BE49-F238E27FC236}">
                <a16:creationId xmlns:a16="http://schemas.microsoft.com/office/drawing/2014/main" id="{6752BB79-AE43-86EA-30DE-DE27E2942C29}"/>
              </a:ext>
            </a:extLst>
          </p:cNvPr>
          <p:cNvGraphicFramePr>
            <a:graphicFrameLocks noChangeAspect="1"/>
          </p:cNvGraphicFramePr>
          <p:nvPr>
            <p:extLst>
              <p:ext uri="{D42A27DB-BD31-4B8C-83A1-F6EECF244321}">
                <p14:modId xmlns:p14="http://schemas.microsoft.com/office/powerpoint/2010/main" val="1497797336"/>
              </p:ext>
            </p:extLst>
          </p:nvPr>
        </p:nvGraphicFramePr>
        <p:xfrm>
          <a:off x="3505200" y="513063"/>
          <a:ext cx="4343400" cy="5621387"/>
        </p:xfrm>
        <a:graphic>
          <a:graphicData uri="http://schemas.openxmlformats.org/presentationml/2006/ole">
            <mc:AlternateContent xmlns:mc="http://schemas.openxmlformats.org/markup-compatibility/2006">
              <mc:Choice xmlns:v="urn:schemas-microsoft-com:vml" Requires="v">
                <p:oleObj name="PDF Document" r:id="rId2" imgW="5829120" imgH="7543800" progId="PowerPDF.Document">
                  <p:embed/>
                </p:oleObj>
              </mc:Choice>
              <mc:Fallback>
                <p:oleObj name="PDF Document" r:id="rId2" imgW="5829120" imgH="7543800" progId="PowerPDF.Document">
                  <p:embed/>
                  <p:pic>
                    <p:nvPicPr>
                      <p:cNvPr id="0" name=""/>
                      <p:cNvPicPr/>
                      <p:nvPr/>
                    </p:nvPicPr>
                    <p:blipFill>
                      <a:blip r:embed="rId3"/>
                      <a:stretch>
                        <a:fillRect/>
                      </a:stretch>
                    </p:blipFill>
                    <p:spPr>
                      <a:xfrm>
                        <a:off x="3505200" y="513063"/>
                        <a:ext cx="4343400" cy="5621387"/>
                      </a:xfrm>
                      <a:prstGeom prst="rect">
                        <a:avLst/>
                      </a:prstGeom>
                    </p:spPr>
                  </p:pic>
                </p:oleObj>
              </mc:Fallback>
            </mc:AlternateContent>
          </a:graphicData>
        </a:graphic>
      </p:graphicFrame>
    </p:spTree>
    <p:extLst>
      <p:ext uri="{BB962C8B-B14F-4D97-AF65-F5344CB8AC3E}">
        <p14:creationId xmlns:p14="http://schemas.microsoft.com/office/powerpoint/2010/main" val="10278511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3352800" cy="1600200"/>
          </a:xfrm>
        </p:spPr>
        <p:txBody>
          <a:bodyPr>
            <a:normAutofit fontScale="90000"/>
          </a:bodyPr>
          <a:lstStyle/>
          <a:p>
            <a:r>
              <a:rPr lang="en-US" dirty="0"/>
              <a:t>Forms to Be Posted –</a:t>
            </a:r>
            <a:br>
              <a:rPr lang="en-US" dirty="0"/>
            </a:br>
            <a:br>
              <a:rPr lang="en-US" dirty="0"/>
            </a:br>
            <a:r>
              <a:rPr lang="en-US" dirty="0"/>
              <a:t>Company Nurse Form</a:t>
            </a:r>
            <a:br>
              <a:rPr lang="en-US" dirty="0"/>
            </a:br>
            <a:br>
              <a:rPr lang="en-US" dirty="0"/>
            </a:br>
            <a:endParaRPr lang="en-US" dirty="0"/>
          </a:p>
        </p:txBody>
      </p:sp>
      <p:graphicFrame>
        <p:nvGraphicFramePr>
          <p:cNvPr id="6" name="Object 5">
            <a:extLst>
              <a:ext uri="{FF2B5EF4-FFF2-40B4-BE49-F238E27FC236}">
                <a16:creationId xmlns:a16="http://schemas.microsoft.com/office/drawing/2014/main" id="{62D3AE40-DEB0-D229-9BB4-3D2541DFBEF8}"/>
              </a:ext>
            </a:extLst>
          </p:cNvPr>
          <p:cNvGraphicFramePr>
            <a:graphicFrameLocks noChangeAspect="1"/>
          </p:cNvGraphicFramePr>
          <p:nvPr>
            <p:extLst>
              <p:ext uri="{D42A27DB-BD31-4B8C-83A1-F6EECF244321}">
                <p14:modId xmlns:p14="http://schemas.microsoft.com/office/powerpoint/2010/main" val="275176908"/>
              </p:ext>
            </p:extLst>
          </p:nvPr>
        </p:nvGraphicFramePr>
        <p:xfrm>
          <a:off x="4343400" y="762000"/>
          <a:ext cx="4003596" cy="5181600"/>
        </p:xfrm>
        <a:graphic>
          <a:graphicData uri="http://schemas.openxmlformats.org/presentationml/2006/ole">
            <mc:AlternateContent xmlns:mc="http://schemas.openxmlformats.org/markup-compatibility/2006">
              <mc:Choice xmlns:v="urn:schemas-microsoft-com:vml" Requires="v">
                <p:oleObj name="PDF Document" r:id="rId2" imgW="5829120" imgH="7543800" progId="PowerPDF.Document">
                  <p:embed/>
                </p:oleObj>
              </mc:Choice>
              <mc:Fallback>
                <p:oleObj name="PDF Document" r:id="rId2" imgW="5829120" imgH="7543800" progId="PowerPDF.Document">
                  <p:embed/>
                  <p:pic>
                    <p:nvPicPr>
                      <p:cNvPr id="0" name=""/>
                      <p:cNvPicPr/>
                      <p:nvPr/>
                    </p:nvPicPr>
                    <p:blipFill>
                      <a:blip r:embed="rId3"/>
                      <a:stretch>
                        <a:fillRect/>
                      </a:stretch>
                    </p:blipFill>
                    <p:spPr>
                      <a:xfrm>
                        <a:off x="4343400" y="762000"/>
                        <a:ext cx="4003596" cy="5181600"/>
                      </a:xfrm>
                      <a:prstGeom prst="rect">
                        <a:avLst/>
                      </a:prstGeom>
                    </p:spPr>
                  </p:pic>
                </p:oleObj>
              </mc:Fallback>
            </mc:AlternateContent>
          </a:graphicData>
        </a:graphic>
      </p:graphicFrame>
    </p:spTree>
    <p:extLst>
      <p:ext uri="{BB962C8B-B14F-4D97-AF65-F5344CB8AC3E}">
        <p14:creationId xmlns:p14="http://schemas.microsoft.com/office/powerpoint/2010/main" val="20177675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3505200" cy="1600200"/>
          </a:xfrm>
        </p:spPr>
        <p:txBody>
          <a:bodyPr>
            <a:normAutofit fontScale="90000"/>
          </a:bodyPr>
          <a:lstStyle/>
          <a:p>
            <a:r>
              <a:rPr lang="en-US" sz="2400" dirty="0"/>
              <a:t>Incident Report Form to use if an agency does not have one for incidents not requiring medical treatment</a:t>
            </a:r>
            <a:br>
              <a:rPr lang="en-US" sz="2400" dirty="0"/>
            </a:br>
            <a:br>
              <a:rPr lang="en-US" sz="2400" dirty="0"/>
            </a:br>
            <a:br>
              <a:rPr lang="en-US" sz="2400" dirty="0"/>
            </a:br>
            <a:br>
              <a:rPr lang="en-US" sz="2400" dirty="0"/>
            </a:br>
            <a:br>
              <a:rPr lang="en-US" sz="2400" dirty="0"/>
            </a:br>
            <a:br>
              <a:rPr lang="en-US" sz="2400" dirty="0"/>
            </a:br>
            <a:br>
              <a:rPr lang="en-US" sz="2400" dirty="0"/>
            </a:br>
            <a:br>
              <a:rPr lang="en-US" sz="2400" dirty="0"/>
            </a:br>
            <a:br>
              <a:rPr lang="en-US" sz="2400" dirty="0"/>
            </a:br>
            <a:br>
              <a:rPr lang="en-US" sz="2400" dirty="0"/>
            </a:br>
            <a:br>
              <a:rPr lang="en-US" sz="2400" dirty="0"/>
            </a:br>
            <a:br>
              <a:rPr lang="en-US" sz="2400" dirty="0"/>
            </a:br>
            <a:endParaRPr lang="en-US" sz="2400" dirty="0"/>
          </a:p>
        </p:txBody>
      </p:sp>
      <p:graphicFrame>
        <p:nvGraphicFramePr>
          <p:cNvPr id="6" name="Content Placeholder 5"/>
          <p:cNvGraphicFramePr>
            <a:graphicFrameLocks noGrp="1" noChangeAspect="1"/>
          </p:cNvGraphicFramePr>
          <p:nvPr>
            <p:ph idx="1"/>
            <p:extLst>
              <p:ext uri="{D42A27DB-BD31-4B8C-83A1-F6EECF244321}">
                <p14:modId xmlns:p14="http://schemas.microsoft.com/office/powerpoint/2010/main" val="401727949"/>
              </p:ext>
            </p:extLst>
          </p:nvPr>
        </p:nvGraphicFramePr>
        <p:xfrm>
          <a:off x="4419600" y="685800"/>
          <a:ext cx="3810000" cy="5181600"/>
        </p:xfrm>
        <a:graphic>
          <a:graphicData uri="http://schemas.openxmlformats.org/presentationml/2006/ole">
            <mc:AlternateContent xmlns:mc="http://schemas.openxmlformats.org/markup-compatibility/2006">
              <mc:Choice xmlns:v="urn:schemas-microsoft-com:vml" Requires="v">
                <p:oleObj name="Acrobat Document" r:id="rId2" imgW="5829059" imgH="7543759" progId="AcroExch.Document.7">
                  <p:embed/>
                </p:oleObj>
              </mc:Choice>
              <mc:Fallback>
                <p:oleObj name="Acrobat Document" r:id="rId2" imgW="5829059" imgH="7543759" progId="AcroExch.Document.7">
                  <p:embed/>
                  <p:pic>
                    <p:nvPicPr>
                      <p:cNvPr id="0" name=""/>
                      <p:cNvPicPr/>
                      <p:nvPr/>
                    </p:nvPicPr>
                    <p:blipFill>
                      <a:blip r:embed="rId3"/>
                      <a:stretch>
                        <a:fillRect/>
                      </a:stretch>
                    </p:blipFill>
                    <p:spPr>
                      <a:xfrm>
                        <a:off x="4419600" y="685800"/>
                        <a:ext cx="3810000" cy="5181600"/>
                      </a:xfrm>
                      <a:prstGeom prst="rect">
                        <a:avLst/>
                      </a:prstGeom>
                    </p:spPr>
                  </p:pic>
                </p:oleObj>
              </mc:Fallback>
            </mc:AlternateContent>
          </a:graphicData>
        </a:graphic>
      </p:graphicFrame>
    </p:spTree>
    <p:extLst>
      <p:ext uri="{BB962C8B-B14F-4D97-AF65-F5344CB8AC3E}">
        <p14:creationId xmlns:p14="http://schemas.microsoft.com/office/powerpoint/2010/main" val="35620974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838200"/>
            <a:ext cx="9144000" cy="876872"/>
          </a:xfrm>
        </p:spPr>
        <p:txBody>
          <a:bodyPr>
            <a:normAutofit fontScale="90000"/>
          </a:bodyPr>
          <a:lstStyle/>
          <a:p>
            <a:pPr algn="ctr"/>
            <a:r>
              <a:rPr lang="en-US" sz="4000" dirty="0">
                <a:solidFill>
                  <a:schemeClr val="accent6">
                    <a:lumMod val="75000"/>
                  </a:schemeClr>
                </a:solidFill>
                <a:latin typeface="Arial Black" pitchFamily="34" charset="0"/>
              </a:rPr>
              <a:t>What is a Call </a:t>
            </a:r>
            <a:br>
              <a:rPr lang="en-US" sz="4000" dirty="0">
                <a:solidFill>
                  <a:schemeClr val="accent6">
                    <a:lumMod val="75000"/>
                  </a:schemeClr>
                </a:solidFill>
                <a:latin typeface="Arial Black" pitchFamily="34" charset="0"/>
              </a:rPr>
            </a:br>
            <a:r>
              <a:rPr lang="en-US" sz="4000" dirty="0">
                <a:solidFill>
                  <a:schemeClr val="accent6">
                    <a:lumMod val="75000"/>
                  </a:schemeClr>
                </a:solidFill>
                <a:latin typeface="Arial Black" pitchFamily="34" charset="0"/>
              </a:rPr>
              <a:t>Confirmation Number?</a:t>
            </a:r>
          </a:p>
        </p:txBody>
      </p:sp>
      <p:sp>
        <p:nvSpPr>
          <p:cNvPr id="7" name="TextBox 6"/>
          <p:cNvSpPr txBox="1"/>
          <p:nvPr/>
        </p:nvSpPr>
        <p:spPr>
          <a:xfrm>
            <a:off x="0" y="2114264"/>
            <a:ext cx="9144000" cy="1077218"/>
          </a:xfrm>
          <a:prstGeom prst="rect">
            <a:avLst/>
          </a:prstGeom>
          <a:noFill/>
        </p:spPr>
        <p:txBody>
          <a:bodyPr wrap="square" rtlCol="0">
            <a:spAutoFit/>
          </a:bodyPr>
          <a:lstStyle/>
          <a:p>
            <a:pPr algn="ctr"/>
            <a:r>
              <a:rPr lang="en-US" sz="3200" b="1" dirty="0"/>
              <a:t> * </a:t>
            </a:r>
            <a:r>
              <a:rPr lang="en-US" sz="3200" dirty="0"/>
              <a:t>A number </a:t>
            </a:r>
            <a:r>
              <a:rPr lang="en-US" sz="2800" b="1" dirty="0"/>
              <a:t>(eight-digit alphanumeric) </a:t>
            </a:r>
            <a:r>
              <a:rPr lang="en-US" sz="3200" dirty="0"/>
              <a:t>assigned to the Report of Injury to reference the call.</a:t>
            </a:r>
          </a:p>
        </p:txBody>
      </p:sp>
      <p:sp>
        <p:nvSpPr>
          <p:cNvPr id="8" name="TextBox 7"/>
          <p:cNvSpPr txBox="1"/>
          <p:nvPr/>
        </p:nvSpPr>
        <p:spPr>
          <a:xfrm>
            <a:off x="-9526" y="3452808"/>
            <a:ext cx="9144000" cy="1077218"/>
          </a:xfrm>
          <a:prstGeom prst="rect">
            <a:avLst/>
          </a:prstGeom>
          <a:noFill/>
        </p:spPr>
        <p:txBody>
          <a:bodyPr wrap="square" rtlCol="0">
            <a:spAutoFit/>
          </a:bodyPr>
          <a:lstStyle/>
          <a:p>
            <a:pPr algn="ctr"/>
            <a:r>
              <a:rPr lang="en-US" sz="3200" b="1" dirty="0"/>
              <a:t> * </a:t>
            </a:r>
            <a:r>
              <a:rPr lang="en-US" sz="3200" dirty="0"/>
              <a:t>In some cases a follow-up call MAY be necessary and this number references the original call.</a:t>
            </a:r>
          </a:p>
        </p:txBody>
      </p:sp>
      <p:sp>
        <p:nvSpPr>
          <p:cNvPr id="9" name="TextBox 8"/>
          <p:cNvSpPr txBox="1"/>
          <p:nvPr/>
        </p:nvSpPr>
        <p:spPr>
          <a:xfrm>
            <a:off x="-1" y="4800600"/>
            <a:ext cx="9144000" cy="1077218"/>
          </a:xfrm>
          <a:prstGeom prst="rect">
            <a:avLst/>
          </a:prstGeom>
          <a:noFill/>
        </p:spPr>
        <p:txBody>
          <a:bodyPr wrap="square" rtlCol="0">
            <a:spAutoFit/>
          </a:bodyPr>
          <a:lstStyle/>
          <a:p>
            <a:pPr algn="ctr"/>
            <a:r>
              <a:rPr lang="en-US" sz="3200" b="1" dirty="0"/>
              <a:t> * </a:t>
            </a:r>
            <a:r>
              <a:rPr lang="en-US" sz="3200" dirty="0"/>
              <a:t>The injured </a:t>
            </a:r>
            <a:r>
              <a:rPr lang="en-US" sz="3200" b="1" dirty="0"/>
              <a:t>employee should record and </a:t>
            </a:r>
          </a:p>
          <a:p>
            <a:pPr algn="ctr"/>
            <a:r>
              <a:rPr lang="en-US" sz="3200" b="1" dirty="0"/>
              <a:t>maintain </a:t>
            </a:r>
            <a:r>
              <a:rPr lang="en-US" sz="3200" dirty="0"/>
              <a:t>this number.</a:t>
            </a:r>
          </a:p>
        </p:txBody>
      </p:sp>
    </p:spTree>
    <p:extLst>
      <p:ext uri="{BB962C8B-B14F-4D97-AF65-F5344CB8AC3E}">
        <p14:creationId xmlns:p14="http://schemas.microsoft.com/office/powerpoint/2010/main" val="239151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2" presetClass="entr" presetSubtype="4"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1500"/>
                                        <p:tgtEl>
                                          <p:spTgt spid="7"/>
                                        </p:tgtEl>
                                        <p:attrNameLst>
                                          <p:attrName>ppt_y</p:attrName>
                                        </p:attrNameLst>
                                      </p:cBhvr>
                                      <p:tavLst>
                                        <p:tav tm="0">
                                          <p:val>
                                            <p:strVal val="#ppt_y+#ppt_h*1.125000"/>
                                          </p:val>
                                        </p:tav>
                                        <p:tav tm="100000">
                                          <p:val>
                                            <p:strVal val="#ppt_y"/>
                                          </p:val>
                                        </p:tav>
                                      </p:tavLst>
                                    </p:anim>
                                    <p:animEffect transition="in" filter="wipe(up)">
                                      <p:cBhvr>
                                        <p:cTn id="14" dur="1500"/>
                                        <p:tgtEl>
                                          <p:spTgt spid="7"/>
                                        </p:tgtEl>
                                      </p:cBhvr>
                                    </p:animEffect>
                                  </p:childTnLst>
                                </p:cTn>
                              </p:par>
                            </p:childTnLst>
                          </p:cTn>
                        </p:par>
                        <p:par>
                          <p:cTn id="15" fill="hold">
                            <p:stCondLst>
                              <p:cond delay="2500"/>
                            </p:stCondLst>
                            <p:childTnLst>
                              <p:par>
                                <p:cTn id="16" presetID="12" presetClass="entr" presetSubtype="4"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1500"/>
                                        <p:tgtEl>
                                          <p:spTgt spid="8"/>
                                        </p:tgtEl>
                                        <p:attrNameLst>
                                          <p:attrName>ppt_y</p:attrName>
                                        </p:attrNameLst>
                                      </p:cBhvr>
                                      <p:tavLst>
                                        <p:tav tm="0">
                                          <p:val>
                                            <p:strVal val="#ppt_y+#ppt_h*1.125000"/>
                                          </p:val>
                                        </p:tav>
                                        <p:tav tm="100000">
                                          <p:val>
                                            <p:strVal val="#ppt_y"/>
                                          </p:val>
                                        </p:tav>
                                      </p:tavLst>
                                    </p:anim>
                                    <p:animEffect transition="in" filter="wipe(up)">
                                      <p:cBhvr>
                                        <p:cTn id="19" dur="1500"/>
                                        <p:tgtEl>
                                          <p:spTgt spid="8"/>
                                        </p:tgtEl>
                                      </p:cBhvr>
                                    </p:animEffect>
                                  </p:childTnLst>
                                </p:cTn>
                              </p:par>
                            </p:childTnLst>
                          </p:cTn>
                        </p:par>
                        <p:par>
                          <p:cTn id="20" fill="hold">
                            <p:stCondLst>
                              <p:cond delay="4000"/>
                            </p:stCondLst>
                            <p:childTnLst>
                              <p:par>
                                <p:cTn id="21" presetID="12" presetClass="entr" presetSubtype="4"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1500"/>
                                        <p:tgtEl>
                                          <p:spTgt spid="9"/>
                                        </p:tgtEl>
                                        <p:attrNameLst>
                                          <p:attrName>ppt_y</p:attrName>
                                        </p:attrNameLst>
                                      </p:cBhvr>
                                      <p:tavLst>
                                        <p:tav tm="0">
                                          <p:val>
                                            <p:strVal val="#ppt_y+#ppt_h*1.125000"/>
                                          </p:val>
                                        </p:tav>
                                        <p:tav tm="100000">
                                          <p:val>
                                            <p:strVal val="#ppt_y"/>
                                          </p:val>
                                        </p:tav>
                                      </p:tavLst>
                                    </p:anim>
                                    <p:animEffect transition="in" filter="wipe(up)">
                                      <p:cBhvr>
                                        <p:cTn id="24" dur="1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609600"/>
            <a:ext cx="9144000" cy="876872"/>
          </a:xfrm>
        </p:spPr>
        <p:txBody>
          <a:bodyPr>
            <a:normAutofit/>
          </a:bodyPr>
          <a:lstStyle/>
          <a:p>
            <a:pPr algn="ctr"/>
            <a:r>
              <a:rPr lang="en-US" sz="4000" dirty="0">
                <a:solidFill>
                  <a:schemeClr val="accent6">
                    <a:lumMod val="75000"/>
                  </a:schemeClr>
                </a:solidFill>
                <a:latin typeface="Arial Black" pitchFamily="34" charset="0"/>
              </a:rPr>
              <a:t>Temporary Prescription Form</a:t>
            </a:r>
          </a:p>
        </p:txBody>
      </p:sp>
      <p:sp>
        <p:nvSpPr>
          <p:cNvPr id="7" name="TextBox 6"/>
          <p:cNvSpPr txBox="1"/>
          <p:nvPr/>
        </p:nvSpPr>
        <p:spPr>
          <a:xfrm>
            <a:off x="3262312" y="1492291"/>
            <a:ext cx="5524500" cy="4524315"/>
          </a:xfrm>
          <a:prstGeom prst="rect">
            <a:avLst/>
          </a:prstGeom>
          <a:noFill/>
        </p:spPr>
        <p:txBody>
          <a:bodyPr wrap="square" rtlCol="0">
            <a:spAutoFit/>
          </a:bodyPr>
          <a:lstStyle/>
          <a:p>
            <a:pPr algn="ctr"/>
            <a:r>
              <a:rPr lang="en-US" sz="3200" b="1" dirty="0"/>
              <a:t> * Supervisor/Designated Person needs to complete the form and give to the injured employee at the time he/she reports the injury.</a:t>
            </a:r>
          </a:p>
          <a:p>
            <a:pPr algn="ctr"/>
            <a:r>
              <a:rPr lang="en-US" sz="3200" b="1" dirty="0"/>
              <a:t>The form needs to be given to the employee prior to receiving medical treatment, if possible. </a:t>
            </a:r>
            <a:endParaRPr lang="en-US" sz="3200"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8161" y="1925648"/>
            <a:ext cx="2724151" cy="3657600"/>
          </a:xfrm>
          <a:prstGeom prst="rect">
            <a:avLst/>
          </a:prstGeom>
          <a:ln>
            <a:noFill/>
          </a:ln>
          <a:effectLst>
            <a:softEdge rad="112500"/>
          </a:effectLst>
        </p:spPr>
      </p:pic>
    </p:spTree>
    <p:extLst>
      <p:ext uri="{BB962C8B-B14F-4D97-AF65-F5344CB8AC3E}">
        <p14:creationId xmlns:p14="http://schemas.microsoft.com/office/powerpoint/2010/main" val="2607550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3" presetClass="entr" presetSubtype="16" fill="hold" grpId="1"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plus(in)">
                                      <p:cBhvr>
                                        <p:cTn id="13" dur="2000"/>
                                        <p:tgtEl>
                                          <p:spTgt spid="7"/>
                                        </p:tgtEl>
                                      </p:cBhvr>
                                    </p:animEffect>
                                  </p:childTnLst>
                                </p:cTn>
                              </p:par>
                              <p:par>
                                <p:cTn id="14" presetID="13" presetClass="entr" presetSubtype="16"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plus(in)">
                                      <p:cBhvr>
                                        <p:cTn id="16"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2514600"/>
            <a:ext cx="1300356" cy="923330"/>
          </a:xfrm>
          <a:prstGeom prst="rect">
            <a:avLst/>
          </a:prstGeom>
          <a:noFill/>
        </p:spPr>
        <p:txBody>
          <a:bodyPr wrap="none" rtlCol="0">
            <a:spAutoFit/>
          </a:bodyPr>
          <a:lstStyle/>
          <a:p>
            <a:r>
              <a:rPr lang="en-US" dirty="0"/>
              <a:t>Temporary</a:t>
            </a:r>
          </a:p>
          <a:p>
            <a:r>
              <a:rPr lang="en-US" dirty="0"/>
              <a:t>Prescription</a:t>
            </a:r>
          </a:p>
          <a:p>
            <a:r>
              <a:rPr lang="en-US" dirty="0"/>
              <a:t>Form</a:t>
            </a:r>
          </a:p>
        </p:txBody>
      </p:sp>
      <p:graphicFrame>
        <p:nvGraphicFramePr>
          <p:cNvPr id="5" name="Object 4">
            <a:extLst>
              <a:ext uri="{FF2B5EF4-FFF2-40B4-BE49-F238E27FC236}">
                <a16:creationId xmlns:a16="http://schemas.microsoft.com/office/drawing/2014/main" id="{62F830C4-3643-B636-977E-B8E910CC323F}"/>
              </a:ext>
            </a:extLst>
          </p:cNvPr>
          <p:cNvGraphicFramePr>
            <a:graphicFrameLocks noChangeAspect="1"/>
          </p:cNvGraphicFramePr>
          <p:nvPr>
            <p:extLst>
              <p:ext uri="{D42A27DB-BD31-4B8C-83A1-F6EECF244321}">
                <p14:modId xmlns:p14="http://schemas.microsoft.com/office/powerpoint/2010/main" val="1716170743"/>
              </p:ext>
            </p:extLst>
          </p:nvPr>
        </p:nvGraphicFramePr>
        <p:xfrm>
          <a:off x="3276600" y="762000"/>
          <a:ext cx="4008437" cy="5187866"/>
        </p:xfrm>
        <a:graphic>
          <a:graphicData uri="http://schemas.openxmlformats.org/presentationml/2006/ole">
            <mc:AlternateContent xmlns:mc="http://schemas.openxmlformats.org/markup-compatibility/2006">
              <mc:Choice xmlns:v="urn:schemas-microsoft-com:vml" Requires="v">
                <p:oleObj name="PDF Document" r:id="rId2" imgW="5829120" imgH="7543800" progId="PowerPDF.Document">
                  <p:embed/>
                </p:oleObj>
              </mc:Choice>
              <mc:Fallback>
                <p:oleObj name="PDF Document" r:id="rId2" imgW="5829120" imgH="7543800" progId="PowerPDF.Document">
                  <p:embed/>
                  <p:pic>
                    <p:nvPicPr>
                      <p:cNvPr id="0" name=""/>
                      <p:cNvPicPr/>
                      <p:nvPr/>
                    </p:nvPicPr>
                    <p:blipFill>
                      <a:blip r:embed="rId3"/>
                      <a:stretch>
                        <a:fillRect/>
                      </a:stretch>
                    </p:blipFill>
                    <p:spPr>
                      <a:xfrm>
                        <a:off x="3276600" y="762000"/>
                        <a:ext cx="4008437" cy="5187866"/>
                      </a:xfrm>
                      <a:prstGeom prst="rect">
                        <a:avLst/>
                      </a:prstGeom>
                    </p:spPr>
                  </p:pic>
                </p:oleObj>
              </mc:Fallback>
            </mc:AlternateContent>
          </a:graphicData>
        </a:graphic>
      </p:graphicFrame>
    </p:spTree>
    <p:extLst>
      <p:ext uri="{BB962C8B-B14F-4D97-AF65-F5344CB8AC3E}">
        <p14:creationId xmlns:p14="http://schemas.microsoft.com/office/powerpoint/2010/main" val="8840496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15846" y="2464437"/>
            <a:ext cx="7848601" cy="707886"/>
          </a:xfrm>
          <a:prstGeom prst="rect">
            <a:avLst/>
          </a:prstGeom>
          <a:noFill/>
        </p:spPr>
        <p:txBody>
          <a:bodyPr wrap="square" rtlCol="0">
            <a:spAutoFit/>
          </a:bodyPr>
          <a:lstStyle/>
          <a:p>
            <a:r>
              <a:rPr lang="en-US" sz="2000" b="1" dirty="0">
                <a:solidFill>
                  <a:schemeClr val="accent1">
                    <a:lumMod val="75000"/>
                  </a:schemeClr>
                </a:solidFill>
                <a:latin typeface="Arial" pitchFamily="34" charset="0"/>
                <a:cs typeface="Arial" pitchFamily="34" charset="0"/>
              </a:rPr>
              <a:t>Q. Should every workplace injury be reported to The Company Nurse Hotline?</a:t>
            </a:r>
          </a:p>
        </p:txBody>
      </p:sp>
      <p:sp>
        <p:nvSpPr>
          <p:cNvPr id="6" name="TextBox 5"/>
          <p:cNvSpPr txBox="1"/>
          <p:nvPr/>
        </p:nvSpPr>
        <p:spPr>
          <a:xfrm>
            <a:off x="647699" y="3191121"/>
            <a:ext cx="7772400" cy="400110"/>
          </a:xfrm>
          <a:prstGeom prst="rect">
            <a:avLst/>
          </a:prstGeom>
          <a:noFill/>
        </p:spPr>
        <p:txBody>
          <a:bodyPr wrap="square" rtlCol="0">
            <a:spAutoFit/>
          </a:bodyPr>
          <a:lstStyle/>
          <a:p>
            <a:r>
              <a:rPr lang="en-US" sz="2000" b="1" dirty="0">
                <a:latin typeface="Arial" pitchFamily="34" charset="0"/>
                <a:cs typeface="Arial" pitchFamily="34" charset="0"/>
              </a:rPr>
              <a:t>A. No, only when medical treatment is needed.</a:t>
            </a:r>
          </a:p>
        </p:txBody>
      </p:sp>
      <p:sp>
        <p:nvSpPr>
          <p:cNvPr id="9" name="TextBox 8"/>
          <p:cNvSpPr txBox="1"/>
          <p:nvPr/>
        </p:nvSpPr>
        <p:spPr>
          <a:xfrm>
            <a:off x="0" y="533400"/>
            <a:ext cx="9144000" cy="1077218"/>
          </a:xfrm>
          <a:prstGeom prst="rect">
            <a:avLst/>
          </a:prstGeom>
          <a:noFill/>
        </p:spPr>
        <p:txBody>
          <a:bodyPr wrap="square" rtlCol="0">
            <a:spAutoFit/>
          </a:bodyPr>
          <a:lstStyle/>
          <a:p>
            <a:pPr algn="ctr"/>
            <a:r>
              <a:rPr lang="en-US" sz="3200" b="1" dirty="0">
                <a:solidFill>
                  <a:schemeClr val="accent6">
                    <a:lumMod val="75000"/>
                  </a:schemeClr>
                </a:solidFill>
                <a:latin typeface="Arial" pitchFamily="34" charset="0"/>
                <a:cs typeface="Arial" pitchFamily="34" charset="0"/>
              </a:rPr>
              <a:t>Frequently Asked Questions</a:t>
            </a:r>
          </a:p>
          <a:p>
            <a:pPr algn="ctr"/>
            <a:r>
              <a:rPr lang="en-US" sz="3200" b="1" dirty="0">
                <a:solidFill>
                  <a:schemeClr val="accent6">
                    <a:lumMod val="75000"/>
                  </a:schemeClr>
                </a:solidFill>
                <a:latin typeface="Arial" pitchFamily="34" charset="0"/>
                <a:cs typeface="Arial" pitchFamily="34" charset="0"/>
              </a:rPr>
              <a:t>(FAQ)</a:t>
            </a:r>
          </a:p>
        </p:txBody>
      </p:sp>
      <p:sp>
        <p:nvSpPr>
          <p:cNvPr id="10" name="Rectangle 9"/>
          <p:cNvSpPr/>
          <p:nvPr/>
        </p:nvSpPr>
        <p:spPr>
          <a:xfrm>
            <a:off x="609599" y="3735288"/>
            <a:ext cx="7523018" cy="707886"/>
          </a:xfrm>
          <a:prstGeom prst="rect">
            <a:avLst/>
          </a:prstGeom>
        </p:spPr>
        <p:txBody>
          <a:bodyPr wrap="square">
            <a:spAutoFit/>
          </a:bodyPr>
          <a:lstStyle/>
          <a:p>
            <a:r>
              <a:rPr lang="en-US" sz="2000" b="1" dirty="0">
                <a:solidFill>
                  <a:schemeClr val="accent1">
                    <a:lumMod val="75000"/>
                  </a:schemeClr>
                </a:solidFill>
                <a:latin typeface="Arial" pitchFamily="34" charset="0"/>
                <a:cs typeface="Arial" pitchFamily="34" charset="0"/>
              </a:rPr>
              <a:t>Q. My date of injury was before the implementation date. Do I call the Company Nurse Hotline or complete forms?</a:t>
            </a:r>
            <a:endParaRPr lang="en-US" sz="2000" dirty="0">
              <a:solidFill>
                <a:schemeClr val="accent1">
                  <a:lumMod val="75000"/>
                </a:schemeClr>
              </a:solidFill>
              <a:latin typeface="Arial" pitchFamily="34" charset="0"/>
              <a:cs typeface="Arial" pitchFamily="34" charset="0"/>
            </a:endParaRPr>
          </a:p>
        </p:txBody>
      </p:sp>
      <p:sp>
        <p:nvSpPr>
          <p:cNvPr id="11" name="Rectangle 10"/>
          <p:cNvSpPr/>
          <p:nvPr/>
        </p:nvSpPr>
        <p:spPr>
          <a:xfrm>
            <a:off x="625519" y="4679218"/>
            <a:ext cx="7543800" cy="1323439"/>
          </a:xfrm>
          <a:prstGeom prst="rect">
            <a:avLst/>
          </a:prstGeom>
        </p:spPr>
        <p:txBody>
          <a:bodyPr wrap="square">
            <a:spAutoFit/>
          </a:bodyPr>
          <a:lstStyle/>
          <a:p>
            <a:r>
              <a:rPr lang="en-US" sz="2000" b="1" dirty="0">
                <a:latin typeface="Arial" pitchFamily="34" charset="0"/>
                <a:cs typeface="Arial" pitchFamily="34" charset="0"/>
              </a:rPr>
              <a:t>A. If the injury has not been previously reported, call Company Nurse. If the injury has been reported, complete the remainder of the forms and fax to Public Employee Claims Division.</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86479" y="718136"/>
            <a:ext cx="1177968" cy="1305165"/>
          </a:xfrm>
          <a:prstGeom prst="rect">
            <a:avLst/>
          </a:prstGeom>
          <a:ln>
            <a:noFill/>
          </a:ln>
          <a:effectLst>
            <a:softEdge rad="112500"/>
          </a:effec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571500"/>
            <a:ext cx="1371600" cy="1553613"/>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1"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1500"/>
                                        <p:tgtEl>
                                          <p:spTgt spid="9"/>
                                        </p:tgtEl>
                                      </p:cBhvr>
                                    </p:animEffect>
                                  </p:childTnLst>
                                </p:cTn>
                              </p:par>
                              <p:par>
                                <p:cTn id="8" presetID="5"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heckerboard(across)">
                                      <p:cBhvr>
                                        <p:cTn id="10" dur="1500"/>
                                        <p:tgtEl>
                                          <p:spTgt spid="4"/>
                                        </p:tgtEl>
                                      </p:cBhvr>
                                    </p:animEffect>
                                  </p:childTnLst>
                                </p:cTn>
                              </p:par>
                              <p:par>
                                <p:cTn id="11" presetID="5" presetClass="entr" presetSubtype="1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heckerboard(across)">
                                      <p:cBhvr>
                                        <p:cTn id="13" dur="1500"/>
                                        <p:tgtEl>
                                          <p:spTgt spid="7"/>
                                        </p:tgtEl>
                                      </p:cBhvr>
                                    </p:animEffect>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randombar(horizont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randombar(horizontal)">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9" grpId="1"/>
      <p:bldP spid="10"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38752" y="391232"/>
            <a:ext cx="8875594" cy="1569660"/>
          </a:xfrm>
          <a:prstGeom prst="rect">
            <a:avLst/>
          </a:prstGeom>
          <a:noFill/>
        </p:spPr>
        <p:txBody>
          <a:bodyPr wrap="square" rtlCol="0">
            <a:spAutoFit/>
          </a:bodyPr>
          <a:lstStyle/>
          <a:p>
            <a:pPr algn="ctr"/>
            <a:r>
              <a:rPr lang="en-US" sz="3200" b="1" dirty="0">
                <a:solidFill>
                  <a:schemeClr val="accent6">
                    <a:lumMod val="75000"/>
                  </a:schemeClr>
                </a:solidFill>
              </a:rPr>
              <a:t>The Benefits of Making the “Right Call”</a:t>
            </a:r>
          </a:p>
          <a:p>
            <a:pPr algn="ctr"/>
            <a:r>
              <a:rPr lang="en-US" sz="3200" b="1" dirty="0">
                <a:solidFill>
                  <a:schemeClr val="accent6">
                    <a:lumMod val="75000"/>
                  </a:schemeClr>
                </a:solidFill>
              </a:rPr>
              <a:t>for Workplace Injuries</a:t>
            </a:r>
          </a:p>
          <a:p>
            <a:endParaRPr lang="en-US" sz="3200" dirty="0">
              <a:solidFill>
                <a:schemeClr val="accent6">
                  <a:lumMod val="75000"/>
                </a:schemeClr>
              </a:solidFill>
            </a:endParaRPr>
          </a:p>
        </p:txBody>
      </p:sp>
      <p:sp>
        <p:nvSpPr>
          <p:cNvPr id="9" name="TextBox 8"/>
          <p:cNvSpPr txBox="1"/>
          <p:nvPr/>
        </p:nvSpPr>
        <p:spPr>
          <a:xfrm>
            <a:off x="381000" y="1728718"/>
            <a:ext cx="7467600" cy="1046440"/>
          </a:xfrm>
          <a:prstGeom prst="rect">
            <a:avLst/>
          </a:prstGeom>
          <a:noFill/>
        </p:spPr>
        <p:txBody>
          <a:bodyPr wrap="square" rtlCol="0">
            <a:spAutoFit/>
          </a:bodyPr>
          <a:lstStyle/>
          <a:p>
            <a:pPr>
              <a:buFont typeface="Wingdings" pitchFamily="2" charset="2"/>
              <a:buChar char="ü"/>
            </a:pPr>
            <a:r>
              <a:rPr lang="en-US" sz="2400" b="1" dirty="0"/>
              <a:t>The Right Time    </a:t>
            </a:r>
            <a:r>
              <a:rPr lang="en-US" sz="2400" dirty="0"/>
              <a:t>-   </a:t>
            </a:r>
            <a:r>
              <a:rPr lang="en-US" sz="2000" dirty="0"/>
              <a:t>Employers respond to workplace </a:t>
            </a:r>
          </a:p>
          <a:p>
            <a:r>
              <a:rPr lang="en-US" sz="2000" dirty="0"/>
              <a:t>			   injuries on the “Day of Injury”</a:t>
            </a:r>
          </a:p>
          <a:p>
            <a:endParaRPr lang="en-US" dirty="0"/>
          </a:p>
        </p:txBody>
      </p:sp>
      <p:sp>
        <p:nvSpPr>
          <p:cNvPr id="10" name="TextBox 9"/>
          <p:cNvSpPr txBox="1"/>
          <p:nvPr/>
        </p:nvSpPr>
        <p:spPr>
          <a:xfrm>
            <a:off x="1143000" y="3048000"/>
            <a:ext cx="7467600" cy="1354217"/>
          </a:xfrm>
          <a:prstGeom prst="rect">
            <a:avLst/>
          </a:prstGeom>
          <a:noFill/>
        </p:spPr>
        <p:txBody>
          <a:bodyPr wrap="square" rtlCol="0">
            <a:spAutoFit/>
          </a:bodyPr>
          <a:lstStyle/>
          <a:p>
            <a:pPr>
              <a:buFont typeface="Wingdings" pitchFamily="2" charset="2"/>
              <a:buChar char="ü"/>
            </a:pPr>
            <a:r>
              <a:rPr lang="en-US" sz="2400" b="1" dirty="0"/>
              <a:t>The Right Care    </a:t>
            </a:r>
            <a:r>
              <a:rPr lang="en-US" sz="2000" dirty="0"/>
              <a:t>-   Medical expertise at the time of injury   </a:t>
            </a:r>
          </a:p>
          <a:p>
            <a:r>
              <a:rPr lang="en-US" sz="2000" dirty="0"/>
              <a:t>                                             results in the most appropriate and cost- </a:t>
            </a:r>
          </a:p>
          <a:p>
            <a:r>
              <a:rPr lang="en-US" sz="2000" dirty="0"/>
              <a:t>                                             effective level of care.</a:t>
            </a:r>
          </a:p>
          <a:p>
            <a:endParaRPr lang="en-US" dirty="0"/>
          </a:p>
        </p:txBody>
      </p:sp>
      <p:sp>
        <p:nvSpPr>
          <p:cNvPr id="11" name="TextBox 10"/>
          <p:cNvSpPr txBox="1"/>
          <p:nvPr/>
        </p:nvSpPr>
        <p:spPr>
          <a:xfrm>
            <a:off x="990600" y="4267200"/>
            <a:ext cx="6934200" cy="646331"/>
          </a:xfrm>
          <a:prstGeom prst="rect">
            <a:avLst/>
          </a:prstGeom>
          <a:noFill/>
        </p:spPr>
        <p:txBody>
          <a:bodyPr wrap="square" rtlCol="0">
            <a:spAutoFit/>
          </a:bodyPr>
          <a:lstStyle/>
          <a:p>
            <a:endParaRPr lang="en-US" dirty="0"/>
          </a:p>
          <a:p>
            <a:endParaRPr lang="en-US" dirty="0"/>
          </a:p>
        </p:txBody>
      </p:sp>
      <p:sp>
        <p:nvSpPr>
          <p:cNvPr id="12" name="TextBox 11"/>
          <p:cNvSpPr txBox="1"/>
          <p:nvPr/>
        </p:nvSpPr>
        <p:spPr>
          <a:xfrm>
            <a:off x="1704109" y="4608730"/>
            <a:ext cx="7467600" cy="1046440"/>
          </a:xfrm>
          <a:prstGeom prst="rect">
            <a:avLst/>
          </a:prstGeom>
          <a:noFill/>
        </p:spPr>
        <p:txBody>
          <a:bodyPr wrap="square" rtlCol="0">
            <a:spAutoFit/>
          </a:bodyPr>
          <a:lstStyle/>
          <a:p>
            <a:pPr>
              <a:buFont typeface="Wingdings" pitchFamily="2" charset="2"/>
              <a:buChar char="ü"/>
            </a:pPr>
            <a:r>
              <a:rPr lang="en-US" sz="2400" b="1" dirty="0"/>
              <a:t>The Right Results    </a:t>
            </a:r>
            <a:r>
              <a:rPr lang="en-US" sz="2000" dirty="0"/>
              <a:t>-   Reduction in lost time, overall claims </a:t>
            </a:r>
          </a:p>
          <a:p>
            <a:pPr lvl="4"/>
            <a:r>
              <a:rPr lang="en-US" sz="2000" dirty="0"/>
              <a:t>	       cost, legible claims</a:t>
            </a:r>
          </a:p>
          <a:p>
            <a:endParaRPr lang="en-US" dirty="0"/>
          </a:p>
        </p:txBody>
      </p:sp>
    </p:spTree>
    <p:extLst>
      <p:ext uri="{BB962C8B-B14F-4D97-AF65-F5344CB8AC3E}">
        <p14:creationId xmlns:p14="http://schemas.microsoft.com/office/powerpoint/2010/main" val="979712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2" presetClass="entr" presetSubtype="4"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1000"/>
                                        <p:tgtEl>
                                          <p:spTgt spid="9"/>
                                        </p:tgtEl>
                                        <p:attrNameLst>
                                          <p:attrName>ppt_y</p:attrName>
                                        </p:attrNameLst>
                                      </p:cBhvr>
                                      <p:tavLst>
                                        <p:tav tm="0">
                                          <p:val>
                                            <p:strVal val="#ppt_y+#ppt_h*1.125000"/>
                                          </p:val>
                                        </p:tav>
                                        <p:tav tm="100000">
                                          <p:val>
                                            <p:strVal val="#ppt_y"/>
                                          </p:val>
                                        </p:tav>
                                      </p:tavLst>
                                    </p:anim>
                                    <p:animEffect transition="in" filter="wipe(up)">
                                      <p:cBhvr>
                                        <p:cTn id="14" dur="1000"/>
                                        <p:tgtEl>
                                          <p:spTgt spid="9"/>
                                        </p:tgtEl>
                                      </p:cBhvr>
                                    </p:animEffect>
                                  </p:childTnLst>
                                </p:cTn>
                              </p:par>
                            </p:childTnLst>
                          </p:cTn>
                        </p:par>
                        <p:par>
                          <p:cTn id="15" fill="hold">
                            <p:stCondLst>
                              <p:cond delay="2000"/>
                            </p:stCondLst>
                            <p:childTnLst>
                              <p:par>
                                <p:cTn id="16" presetID="1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1000"/>
                                        <p:tgtEl>
                                          <p:spTgt spid="10"/>
                                        </p:tgtEl>
                                        <p:attrNameLst>
                                          <p:attrName>ppt_y</p:attrName>
                                        </p:attrNameLst>
                                      </p:cBhvr>
                                      <p:tavLst>
                                        <p:tav tm="0">
                                          <p:val>
                                            <p:strVal val="#ppt_y+#ppt_h*1.125000"/>
                                          </p:val>
                                        </p:tav>
                                        <p:tav tm="100000">
                                          <p:val>
                                            <p:strVal val="#ppt_y"/>
                                          </p:val>
                                        </p:tav>
                                      </p:tavLst>
                                    </p:anim>
                                    <p:animEffect transition="in" filter="wipe(up)">
                                      <p:cBhvr>
                                        <p:cTn id="19" dur="1000"/>
                                        <p:tgtEl>
                                          <p:spTgt spid="10"/>
                                        </p:tgtEl>
                                      </p:cBhvr>
                                    </p:animEffect>
                                  </p:childTnLst>
                                </p:cTn>
                              </p:par>
                            </p:childTnLst>
                          </p:cTn>
                        </p:par>
                        <p:par>
                          <p:cTn id="20" fill="hold">
                            <p:stCondLst>
                              <p:cond delay="3000"/>
                            </p:stCondLst>
                            <p:childTnLst>
                              <p:par>
                                <p:cTn id="21" presetID="12" presetClass="entr" presetSubtype="4"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1000"/>
                                        <p:tgtEl>
                                          <p:spTgt spid="12"/>
                                        </p:tgtEl>
                                        <p:attrNameLst>
                                          <p:attrName>ppt_y</p:attrName>
                                        </p:attrNameLst>
                                      </p:cBhvr>
                                      <p:tavLst>
                                        <p:tav tm="0">
                                          <p:val>
                                            <p:strVal val="#ppt_y+#ppt_h*1.125000"/>
                                          </p:val>
                                        </p:tav>
                                        <p:tav tm="100000">
                                          <p:val>
                                            <p:strVal val="#ppt_y"/>
                                          </p:val>
                                        </p:tav>
                                      </p:tavLst>
                                    </p:anim>
                                    <p:animEffect transition="in" filter="wipe(up)">
                                      <p:cBhvr>
                                        <p:cTn id="24"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1554" y="2787578"/>
            <a:ext cx="7543800" cy="707886"/>
          </a:xfrm>
          <a:prstGeom prst="rect">
            <a:avLst/>
          </a:prstGeom>
        </p:spPr>
        <p:txBody>
          <a:bodyPr wrap="square">
            <a:spAutoFit/>
          </a:bodyPr>
          <a:lstStyle/>
          <a:p>
            <a:r>
              <a:rPr lang="en-US" sz="2000" b="1" dirty="0">
                <a:solidFill>
                  <a:schemeClr val="accent1">
                    <a:lumMod val="75000"/>
                  </a:schemeClr>
                </a:solidFill>
                <a:latin typeface="Arial" pitchFamily="34" charset="0"/>
                <a:cs typeface="Arial" pitchFamily="34" charset="0"/>
              </a:rPr>
              <a:t>Q. Is the call confirmation number the same as the claim number?</a:t>
            </a:r>
            <a:endParaRPr lang="en-US" sz="2000" dirty="0">
              <a:solidFill>
                <a:schemeClr val="accent1">
                  <a:lumMod val="75000"/>
                </a:schemeClr>
              </a:solidFill>
              <a:latin typeface="Arial" pitchFamily="34" charset="0"/>
              <a:cs typeface="Arial" pitchFamily="34" charset="0"/>
            </a:endParaRPr>
          </a:p>
        </p:txBody>
      </p:sp>
      <p:sp>
        <p:nvSpPr>
          <p:cNvPr id="8" name="Rectangle 7"/>
          <p:cNvSpPr/>
          <p:nvPr/>
        </p:nvSpPr>
        <p:spPr>
          <a:xfrm>
            <a:off x="821554" y="3449498"/>
            <a:ext cx="7543800" cy="400110"/>
          </a:xfrm>
          <a:prstGeom prst="rect">
            <a:avLst/>
          </a:prstGeom>
        </p:spPr>
        <p:txBody>
          <a:bodyPr wrap="square">
            <a:spAutoFit/>
          </a:bodyPr>
          <a:lstStyle/>
          <a:p>
            <a:r>
              <a:rPr lang="en-US" sz="2000" b="1" dirty="0">
                <a:latin typeface="Arial" pitchFamily="34" charset="0"/>
                <a:cs typeface="Arial" pitchFamily="34" charset="0"/>
              </a:rPr>
              <a:t>A. No </a:t>
            </a:r>
          </a:p>
        </p:txBody>
      </p:sp>
      <p:sp>
        <p:nvSpPr>
          <p:cNvPr id="14" name="Rectangle 13"/>
          <p:cNvSpPr/>
          <p:nvPr/>
        </p:nvSpPr>
        <p:spPr>
          <a:xfrm>
            <a:off x="789709" y="4080580"/>
            <a:ext cx="7543800" cy="707886"/>
          </a:xfrm>
          <a:prstGeom prst="rect">
            <a:avLst/>
          </a:prstGeom>
        </p:spPr>
        <p:txBody>
          <a:bodyPr wrap="square">
            <a:spAutoFit/>
          </a:bodyPr>
          <a:lstStyle/>
          <a:p>
            <a:r>
              <a:rPr lang="en-US" sz="2000" b="1" dirty="0">
                <a:solidFill>
                  <a:schemeClr val="accent1">
                    <a:lumMod val="75000"/>
                  </a:schemeClr>
                </a:solidFill>
                <a:latin typeface="Arial" pitchFamily="34" charset="0"/>
                <a:cs typeface="Arial" pitchFamily="34" charset="0"/>
              </a:rPr>
              <a:t>Q.  Is The Company Nurse Hotline my Workers’ Compensation Insurance? </a:t>
            </a:r>
            <a:endParaRPr lang="en-US" sz="2000" dirty="0">
              <a:solidFill>
                <a:schemeClr val="accent1">
                  <a:lumMod val="75000"/>
                </a:schemeClr>
              </a:solidFill>
              <a:latin typeface="Arial" pitchFamily="34" charset="0"/>
              <a:cs typeface="Arial" pitchFamily="34" charset="0"/>
            </a:endParaRPr>
          </a:p>
        </p:txBody>
      </p:sp>
      <p:sp>
        <p:nvSpPr>
          <p:cNvPr id="15" name="Rectangle 14"/>
          <p:cNvSpPr/>
          <p:nvPr/>
        </p:nvSpPr>
        <p:spPr>
          <a:xfrm>
            <a:off x="757864" y="4778075"/>
            <a:ext cx="7543800" cy="1323439"/>
          </a:xfrm>
          <a:prstGeom prst="rect">
            <a:avLst/>
          </a:prstGeom>
        </p:spPr>
        <p:txBody>
          <a:bodyPr wrap="square">
            <a:spAutoFit/>
          </a:bodyPr>
          <a:lstStyle/>
          <a:p>
            <a:r>
              <a:rPr lang="en-US" sz="2000" b="1" dirty="0">
                <a:latin typeface="Arial" pitchFamily="34" charset="0"/>
                <a:cs typeface="Arial" pitchFamily="34" charset="0"/>
              </a:rPr>
              <a:t>A. No. Company Nurse provides the initial injury triage, offers care advice and initiates the injury reporting process. Public Employee Claims Division (PECD) is responsible for our claims processing and administration.</a:t>
            </a:r>
          </a:p>
        </p:txBody>
      </p:sp>
      <p:sp>
        <p:nvSpPr>
          <p:cNvPr id="9" name="Rectangle 8"/>
          <p:cNvSpPr/>
          <p:nvPr/>
        </p:nvSpPr>
        <p:spPr>
          <a:xfrm>
            <a:off x="768407" y="1115943"/>
            <a:ext cx="7533564" cy="707886"/>
          </a:xfrm>
          <a:prstGeom prst="rect">
            <a:avLst/>
          </a:prstGeom>
        </p:spPr>
        <p:txBody>
          <a:bodyPr wrap="square">
            <a:spAutoFit/>
          </a:bodyPr>
          <a:lstStyle/>
          <a:p>
            <a:r>
              <a:rPr lang="en-US" sz="2000" b="1" dirty="0">
                <a:solidFill>
                  <a:schemeClr val="accent1">
                    <a:lumMod val="75000"/>
                  </a:schemeClr>
                </a:solidFill>
                <a:latin typeface="Arial" pitchFamily="34" charset="0"/>
                <a:cs typeface="Arial" pitchFamily="34" charset="0"/>
              </a:rPr>
              <a:t>Q. Will The Company Nurse Hotline provide general health care advice?</a:t>
            </a:r>
            <a:endParaRPr lang="en-US" sz="2000" dirty="0">
              <a:solidFill>
                <a:schemeClr val="accent1">
                  <a:lumMod val="75000"/>
                </a:schemeClr>
              </a:solidFill>
              <a:latin typeface="Arial" pitchFamily="34" charset="0"/>
              <a:cs typeface="Arial" pitchFamily="34" charset="0"/>
            </a:endParaRPr>
          </a:p>
        </p:txBody>
      </p:sp>
      <p:sp>
        <p:nvSpPr>
          <p:cNvPr id="12" name="Rectangle 11"/>
          <p:cNvSpPr/>
          <p:nvPr/>
        </p:nvSpPr>
        <p:spPr>
          <a:xfrm>
            <a:off x="810491" y="1823829"/>
            <a:ext cx="7523018" cy="707886"/>
          </a:xfrm>
          <a:prstGeom prst="rect">
            <a:avLst/>
          </a:prstGeom>
        </p:spPr>
        <p:txBody>
          <a:bodyPr wrap="square">
            <a:spAutoFit/>
          </a:bodyPr>
          <a:lstStyle/>
          <a:p>
            <a:r>
              <a:rPr lang="en-US" sz="2000" b="1" dirty="0">
                <a:latin typeface="Arial" pitchFamily="34" charset="0"/>
                <a:cs typeface="Arial" pitchFamily="34" charset="0"/>
              </a:rPr>
              <a:t>A. No. This hotline is only for work-related injuries that need medical treatment. </a:t>
            </a:r>
          </a:p>
        </p:txBody>
      </p:sp>
    </p:spTree>
    <p:extLst>
      <p:ext uri="{BB962C8B-B14F-4D97-AF65-F5344CB8AC3E}">
        <p14:creationId xmlns:p14="http://schemas.microsoft.com/office/powerpoint/2010/main" val="3532924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1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1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circle(in)">
                                      <p:cBhvr>
                                        <p:cTn id="17" dur="10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ircle(in)">
                                      <p:cBhvr>
                                        <p:cTn id="22" dur="1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0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dissolve">
                                      <p:cBhvr>
                                        <p:cTn id="32"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4" grpId="0"/>
      <p:bldP spid="15" grpId="0"/>
      <p:bldP spid="9"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762000" y="533400"/>
            <a:ext cx="7543800" cy="707886"/>
          </a:xfrm>
          <a:prstGeom prst="rect">
            <a:avLst/>
          </a:prstGeom>
        </p:spPr>
        <p:txBody>
          <a:bodyPr wrap="square">
            <a:spAutoFit/>
          </a:bodyPr>
          <a:lstStyle/>
          <a:p>
            <a:r>
              <a:rPr lang="en-US" sz="2000" b="1" dirty="0">
                <a:solidFill>
                  <a:schemeClr val="accent1">
                    <a:lumMod val="75000"/>
                  </a:schemeClr>
                </a:solidFill>
                <a:latin typeface="Arial" pitchFamily="34" charset="0"/>
                <a:cs typeface="Arial" pitchFamily="34" charset="0"/>
              </a:rPr>
              <a:t>Q.  What happens if the employee is on HOLD for an extended period of time waiting for a Nurse? </a:t>
            </a:r>
            <a:endParaRPr lang="en-US" sz="2000" dirty="0">
              <a:solidFill>
                <a:schemeClr val="accent1">
                  <a:lumMod val="75000"/>
                </a:schemeClr>
              </a:solidFill>
              <a:latin typeface="Arial" pitchFamily="34" charset="0"/>
              <a:cs typeface="Arial" pitchFamily="34" charset="0"/>
            </a:endParaRPr>
          </a:p>
        </p:txBody>
      </p:sp>
      <p:sp>
        <p:nvSpPr>
          <p:cNvPr id="9" name="Rectangle 8"/>
          <p:cNvSpPr/>
          <p:nvPr/>
        </p:nvSpPr>
        <p:spPr>
          <a:xfrm>
            <a:off x="792707" y="1268582"/>
            <a:ext cx="7543800" cy="1938992"/>
          </a:xfrm>
          <a:prstGeom prst="rect">
            <a:avLst/>
          </a:prstGeom>
        </p:spPr>
        <p:txBody>
          <a:bodyPr wrap="square">
            <a:spAutoFit/>
          </a:bodyPr>
          <a:lstStyle/>
          <a:p>
            <a:r>
              <a:rPr lang="en-US" sz="2000" b="1" dirty="0">
                <a:latin typeface="Arial" pitchFamily="34" charset="0"/>
                <a:cs typeface="Arial" pitchFamily="34" charset="0"/>
              </a:rPr>
              <a:t>A. The protocol is to answer every call – there is no voicemail. Calls are initially answered by an Injury Care Coordinator (ICC). During unexpected high volume time periods, the ICC will take a contact phone number, and a Nurse will return a call as soon as possible, typically within a few minutes.  Average length of call is 8 – 12 minutes.</a:t>
            </a:r>
          </a:p>
        </p:txBody>
      </p:sp>
      <p:sp>
        <p:nvSpPr>
          <p:cNvPr id="2" name="Rectangle 1"/>
          <p:cNvSpPr/>
          <p:nvPr/>
        </p:nvSpPr>
        <p:spPr>
          <a:xfrm>
            <a:off x="792707" y="3408225"/>
            <a:ext cx="7620000" cy="1323439"/>
          </a:xfrm>
          <a:prstGeom prst="rect">
            <a:avLst/>
          </a:prstGeom>
        </p:spPr>
        <p:txBody>
          <a:bodyPr wrap="square">
            <a:spAutoFit/>
          </a:bodyPr>
          <a:lstStyle/>
          <a:p>
            <a:r>
              <a:rPr lang="en-US" sz="2000" b="1" dirty="0">
                <a:solidFill>
                  <a:schemeClr val="accent1">
                    <a:lumMod val="75000"/>
                  </a:schemeClr>
                </a:solidFill>
                <a:latin typeface="Arial" pitchFamily="34" charset="0"/>
                <a:cs typeface="Arial" pitchFamily="34" charset="0"/>
              </a:rPr>
              <a:t>Q.  After the injured employee has been treated by a medical provider, does he/she need to call The Company Nurse Hotline back and update them with the treatment outcome and/or progress?</a:t>
            </a:r>
            <a:endParaRPr lang="en-US" sz="2000" dirty="0">
              <a:solidFill>
                <a:schemeClr val="accent1">
                  <a:lumMod val="75000"/>
                </a:schemeClr>
              </a:solidFill>
              <a:latin typeface="Arial" pitchFamily="34" charset="0"/>
              <a:cs typeface="Arial" pitchFamily="34" charset="0"/>
            </a:endParaRPr>
          </a:p>
        </p:txBody>
      </p:sp>
      <p:sp>
        <p:nvSpPr>
          <p:cNvPr id="5" name="Rectangle 4"/>
          <p:cNvSpPr/>
          <p:nvPr/>
        </p:nvSpPr>
        <p:spPr>
          <a:xfrm>
            <a:off x="792707" y="4786750"/>
            <a:ext cx="7391400" cy="1015663"/>
          </a:xfrm>
          <a:prstGeom prst="rect">
            <a:avLst/>
          </a:prstGeom>
        </p:spPr>
        <p:txBody>
          <a:bodyPr wrap="square">
            <a:spAutoFit/>
          </a:bodyPr>
          <a:lstStyle/>
          <a:p>
            <a:r>
              <a:rPr lang="en-US" sz="2000" b="1" dirty="0">
                <a:latin typeface="Arial" pitchFamily="34" charset="0"/>
                <a:cs typeface="Arial" pitchFamily="34" charset="0"/>
              </a:rPr>
              <a:t>A.  No. Any updates on the employee’s condition, after treatment should be provided to their supervisor and Public Employee Claims Division. </a:t>
            </a:r>
          </a:p>
        </p:txBody>
      </p:sp>
    </p:spTree>
    <p:extLst>
      <p:ext uri="{BB962C8B-B14F-4D97-AF65-F5344CB8AC3E}">
        <p14:creationId xmlns:p14="http://schemas.microsoft.com/office/powerpoint/2010/main" val="769779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randombar(horizontal)">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randombar(horizontal)">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2" grpId="0"/>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89317" y="457200"/>
            <a:ext cx="7543800" cy="769441"/>
          </a:xfrm>
          <a:prstGeom prst="rect">
            <a:avLst/>
          </a:prstGeom>
          <a:noFill/>
        </p:spPr>
        <p:txBody>
          <a:bodyPr wrap="square" rtlCol="0">
            <a:spAutoFit/>
          </a:bodyPr>
          <a:lstStyle/>
          <a:p>
            <a:pPr algn="ctr"/>
            <a:r>
              <a:rPr lang="en-US" sz="4400" b="1" dirty="0">
                <a:solidFill>
                  <a:schemeClr val="accent1">
                    <a:lumMod val="75000"/>
                  </a:schemeClr>
                </a:solidFill>
                <a:latin typeface="Arial" pitchFamily="34" charset="0"/>
                <a:cs typeface="Arial" pitchFamily="34" charset="0"/>
              </a:rPr>
              <a:t>Summary of Procedures</a:t>
            </a:r>
          </a:p>
        </p:txBody>
      </p:sp>
      <p:sp>
        <p:nvSpPr>
          <p:cNvPr id="6" name="TextBox 5"/>
          <p:cNvSpPr txBox="1"/>
          <p:nvPr/>
        </p:nvSpPr>
        <p:spPr>
          <a:xfrm>
            <a:off x="838200" y="1524000"/>
            <a:ext cx="7924800" cy="1338828"/>
          </a:xfrm>
          <a:prstGeom prst="rect">
            <a:avLst/>
          </a:prstGeom>
          <a:noFill/>
        </p:spPr>
        <p:txBody>
          <a:bodyPr wrap="square" rtlCol="0">
            <a:spAutoFit/>
          </a:bodyPr>
          <a:lstStyle/>
          <a:p>
            <a:pPr marL="285750" lvl="0" indent="-285750">
              <a:lnSpc>
                <a:spcPct val="150000"/>
              </a:lnSpc>
              <a:buFont typeface="Wingdings" pitchFamily="2" charset="2"/>
              <a:buChar char="v"/>
            </a:pPr>
            <a:r>
              <a:rPr lang="en-US" b="1" dirty="0"/>
              <a:t>The injured employee should notify his/her supervisor immediately. In the case of an emergency, call 911 or transport the injured employee to the closest Emergency Room (ER) facility. </a:t>
            </a:r>
            <a:endParaRPr lang="en-US" b="1" dirty="0">
              <a:latin typeface="Arial" pitchFamily="34" charset="0"/>
              <a:cs typeface="Arial" pitchFamily="34" charset="0"/>
            </a:endParaRPr>
          </a:p>
        </p:txBody>
      </p:sp>
      <p:sp>
        <p:nvSpPr>
          <p:cNvPr id="7" name="TextBox 6"/>
          <p:cNvSpPr txBox="1"/>
          <p:nvPr/>
        </p:nvSpPr>
        <p:spPr>
          <a:xfrm>
            <a:off x="838200" y="3152325"/>
            <a:ext cx="7924800" cy="923330"/>
          </a:xfrm>
          <a:prstGeom prst="rect">
            <a:avLst/>
          </a:prstGeom>
          <a:noFill/>
        </p:spPr>
        <p:txBody>
          <a:bodyPr wrap="square" rtlCol="0">
            <a:spAutoFit/>
          </a:bodyPr>
          <a:lstStyle/>
          <a:p>
            <a:pPr marL="285750" indent="-285750">
              <a:lnSpc>
                <a:spcPct val="150000"/>
              </a:lnSpc>
              <a:buFont typeface="Wingdings" pitchFamily="2" charset="2"/>
              <a:buChar char="v"/>
            </a:pPr>
            <a:r>
              <a:rPr lang="en-US" b="1" dirty="0"/>
              <a:t>The injured employee should call the Company Nurse Injury Hotline. If the injured employee cannot make the call, the supervisor should call. </a:t>
            </a:r>
            <a:endParaRPr lang="en-US" b="1" dirty="0">
              <a:latin typeface="Arial" pitchFamily="34" charset="0"/>
              <a:cs typeface="Arial" pitchFamily="34" charset="0"/>
            </a:endParaRPr>
          </a:p>
        </p:txBody>
      </p:sp>
      <p:sp>
        <p:nvSpPr>
          <p:cNvPr id="8" name="TextBox 7"/>
          <p:cNvSpPr txBox="1"/>
          <p:nvPr/>
        </p:nvSpPr>
        <p:spPr>
          <a:xfrm>
            <a:off x="797481" y="4440174"/>
            <a:ext cx="7924800" cy="873252"/>
          </a:xfrm>
          <a:prstGeom prst="rect">
            <a:avLst/>
          </a:prstGeom>
          <a:noFill/>
        </p:spPr>
        <p:txBody>
          <a:bodyPr wrap="square" rtlCol="0">
            <a:spAutoFit/>
          </a:bodyPr>
          <a:lstStyle/>
          <a:p>
            <a:pPr marL="285750" lvl="0" indent="-285750">
              <a:lnSpc>
                <a:spcPct val="150000"/>
              </a:lnSpc>
              <a:buFont typeface="Wingdings" pitchFamily="2" charset="2"/>
              <a:buChar char="v"/>
            </a:pPr>
            <a:r>
              <a:rPr lang="en-US" b="1" dirty="0"/>
              <a:t>Company Nurse will gather all the appropriate information and make care recommendations. </a:t>
            </a:r>
            <a:endParaRPr lang="en-US" b="1" dirty="0">
              <a:latin typeface="Arial" pitchFamily="34" charset="0"/>
              <a:cs typeface="Arial" pitchFamily="34" charset="0"/>
            </a:endParaRPr>
          </a:p>
        </p:txBody>
      </p:sp>
    </p:spTree>
    <p:extLst>
      <p:ext uri="{BB962C8B-B14F-4D97-AF65-F5344CB8AC3E}">
        <p14:creationId xmlns:p14="http://schemas.microsoft.com/office/powerpoint/2010/main" val="2157867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up)">
                                      <p:cBhvr>
                                        <p:cTn id="14" dur="1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up)">
                                      <p:cBhvr>
                                        <p:cTn id="19" dur="1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up)">
                                      <p:cBhvr>
                                        <p:cTn id="24" dur="1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45127" y="533400"/>
            <a:ext cx="7543800" cy="769441"/>
          </a:xfrm>
          <a:prstGeom prst="rect">
            <a:avLst/>
          </a:prstGeom>
          <a:noFill/>
        </p:spPr>
        <p:txBody>
          <a:bodyPr wrap="square" rtlCol="0">
            <a:spAutoFit/>
          </a:bodyPr>
          <a:lstStyle/>
          <a:p>
            <a:pPr algn="ctr"/>
            <a:r>
              <a:rPr lang="en-US" sz="4400" b="1" dirty="0">
                <a:solidFill>
                  <a:schemeClr val="accent1">
                    <a:lumMod val="75000"/>
                  </a:schemeClr>
                </a:solidFill>
                <a:latin typeface="Arial" pitchFamily="34" charset="0"/>
                <a:cs typeface="Arial" pitchFamily="34" charset="0"/>
              </a:rPr>
              <a:t>Summary of Procedures…</a:t>
            </a:r>
          </a:p>
        </p:txBody>
      </p:sp>
      <p:sp>
        <p:nvSpPr>
          <p:cNvPr id="6" name="TextBox 5"/>
          <p:cNvSpPr txBox="1"/>
          <p:nvPr/>
        </p:nvSpPr>
        <p:spPr>
          <a:xfrm>
            <a:off x="845127" y="1676400"/>
            <a:ext cx="7924800" cy="1754326"/>
          </a:xfrm>
          <a:prstGeom prst="rect">
            <a:avLst/>
          </a:prstGeom>
          <a:noFill/>
        </p:spPr>
        <p:txBody>
          <a:bodyPr wrap="square" rtlCol="0">
            <a:spAutoFit/>
          </a:bodyPr>
          <a:lstStyle/>
          <a:p>
            <a:pPr marL="285750" indent="-285750">
              <a:lnSpc>
                <a:spcPct val="150000"/>
              </a:lnSpc>
              <a:buFont typeface="Wingdings" pitchFamily="2" charset="2"/>
              <a:buChar char="v"/>
            </a:pPr>
            <a:r>
              <a:rPr lang="en-US" b="1" dirty="0"/>
              <a:t>Company Nurse will email a Report of Injury to the appropriate contact person(s) designated by the agency, and the Public Employee Claims Division. The Report of Injury is for information only. There is nothing to be done with this report.</a:t>
            </a:r>
            <a:endParaRPr lang="en-US" b="1" dirty="0">
              <a:latin typeface="Arial" pitchFamily="34" charset="0"/>
              <a:cs typeface="Arial" pitchFamily="34" charset="0"/>
            </a:endParaRPr>
          </a:p>
        </p:txBody>
      </p:sp>
      <p:sp>
        <p:nvSpPr>
          <p:cNvPr id="7" name="TextBox 6"/>
          <p:cNvSpPr txBox="1"/>
          <p:nvPr/>
        </p:nvSpPr>
        <p:spPr>
          <a:xfrm>
            <a:off x="823953" y="3886200"/>
            <a:ext cx="7924800" cy="1338828"/>
          </a:xfrm>
          <a:prstGeom prst="rect">
            <a:avLst/>
          </a:prstGeom>
          <a:noFill/>
        </p:spPr>
        <p:txBody>
          <a:bodyPr wrap="square" rtlCol="0">
            <a:spAutoFit/>
          </a:bodyPr>
          <a:lstStyle/>
          <a:p>
            <a:pPr marL="285750" lvl="0" indent="-285750">
              <a:lnSpc>
                <a:spcPct val="150000"/>
              </a:lnSpc>
              <a:buFont typeface="Wingdings" pitchFamily="2" charset="2"/>
              <a:buChar char="v"/>
            </a:pPr>
            <a:r>
              <a:rPr lang="en-US" b="1" dirty="0"/>
              <a:t>Company Nurse will email the workers’ compensation forms (pre-generated with the information called into Company Nurse) to the designated agency contact person and the Public Employee Claims Division</a:t>
            </a:r>
            <a:r>
              <a:rPr lang="en-US" dirty="0"/>
              <a:t>. </a:t>
            </a:r>
            <a:endParaRPr lang="en-US" b="1" dirty="0">
              <a:latin typeface="Arial" pitchFamily="34" charset="0"/>
              <a:cs typeface="Arial" pitchFamily="34" charset="0"/>
            </a:endParaRPr>
          </a:p>
        </p:txBody>
      </p:sp>
    </p:spTree>
    <p:extLst>
      <p:ext uri="{BB962C8B-B14F-4D97-AF65-F5344CB8AC3E}">
        <p14:creationId xmlns:p14="http://schemas.microsoft.com/office/powerpoint/2010/main" val="1384390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1"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up)">
                                      <p:cBhvr>
                                        <p:cTn id="13" dur="1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up)">
                                      <p:cBhvr>
                                        <p:cTn id="18" dur="1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89317" y="457200"/>
            <a:ext cx="7543800" cy="769441"/>
          </a:xfrm>
          <a:prstGeom prst="rect">
            <a:avLst/>
          </a:prstGeom>
          <a:noFill/>
        </p:spPr>
        <p:txBody>
          <a:bodyPr wrap="square" rtlCol="0">
            <a:spAutoFit/>
          </a:bodyPr>
          <a:lstStyle/>
          <a:p>
            <a:pPr algn="ctr"/>
            <a:r>
              <a:rPr lang="en-US" sz="4400" b="1" dirty="0">
                <a:solidFill>
                  <a:schemeClr val="accent1">
                    <a:lumMod val="75000"/>
                  </a:schemeClr>
                </a:solidFill>
                <a:latin typeface="Arial" pitchFamily="34" charset="0"/>
                <a:cs typeface="Arial" pitchFamily="34" charset="0"/>
              </a:rPr>
              <a:t>Summary of Procedures…</a:t>
            </a:r>
          </a:p>
        </p:txBody>
      </p:sp>
      <p:sp>
        <p:nvSpPr>
          <p:cNvPr id="6" name="TextBox 5"/>
          <p:cNvSpPr txBox="1"/>
          <p:nvPr/>
        </p:nvSpPr>
        <p:spPr>
          <a:xfrm>
            <a:off x="845127" y="1524000"/>
            <a:ext cx="7924800" cy="2169825"/>
          </a:xfrm>
          <a:prstGeom prst="rect">
            <a:avLst/>
          </a:prstGeom>
          <a:noFill/>
        </p:spPr>
        <p:txBody>
          <a:bodyPr wrap="square" rtlCol="0">
            <a:spAutoFit/>
          </a:bodyPr>
          <a:lstStyle/>
          <a:p>
            <a:pPr marL="285750" lvl="0" indent="-285750">
              <a:lnSpc>
                <a:spcPct val="150000"/>
              </a:lnSpc>
              <a:buFont typeface="Wingdings" pitchFamily="2" charset="2"/>
              <a:buChar char="v"/>
            </a:pPr>
            <a:r>
              <a:rPr lang="en-US" b="1" dirty="0"/>
              <a:t>The contact person designated by the agency will need to print the forms. The supervisor and injured employee will need to review the  following forms and make appropriate changes:  AR-N, PECD Form 1,  All the forms will need to be signed and faxed to Public Employee Claims Division at 501-371-2733. </a:t>
            </a:r>
            <a:endParaRPr lang="en-US" b="1" dirty="0">
              <a:latin typeface="Arial" pitchFamily="34" charset="0"/>
              <a:cs typeface="Arial" pitchFamily="34" charset="0"/>
            </a:endParaRPr>
          </a:p>
        </p:txBody>
      </p:sp>
      <p:sp>
        <p:nvSpPr>
          <p:cNvPr id="7" name="TextBox 6"/>
          <p:cNvSpPr txBox="1"/>
          <p:nvPr/>
        </p:nvSpPr>
        <p:spPr>
          <a:xfrm>
            <a:off x="789317" y="3886200"/>
            <a:ext cx="7924800" cy="1338828"/>
          </a:xfrm>
          <a:prstGeom prst="rect">
            <a:avLst/>
          </a:prstGeom>
          <a:noFill/>
        </p:spPr>
        <p:txBody>
          <a:bodyPr wrap="square" rtlCol="0">
            <a:spAutoFit/>
          </a:bodyPr>
          <a:lstStyle/>
          <a:p>
            <a:pPr marL="285750" indent="-285750">
              <a:lnSpc>
                <a:spcPct val="150000"/>
              </a:lnSpc>
              <a:buFont typeface="Wingdings" pitchFamily="2" charset="2"/>
              <a:buChar char="v"/>
            </a:pPr>
            <a:r>
              <a:rPr lang="en-US" b="1" dirty="0"/>
              <a:t>The supervisor or other employee designated by the agency will need to give the injured employee the Temporary Prescription Form prior to the employee receiving medical treatment (if possible). </a:t>
            </a:r>
            <a:endParaRPr lang="en-US" b="1" dirty="0">
              <a:latin typeface="Arial" pitchFamily="34" charset="0"/>
              <a:cs typeface="Arial" pitchFamily="34" charset="0"/>
            </a:endParaRPr>
          </a:p>
        </p:txBody>
      </p:sp>
    </p:spTree>
    <p:extLst>
      <p:ext uri="{BB962C8B-B14F-4D97-AF65-F5344CB8AC3E}">
        <p14:creationId xmlns:p14="http://schemas.microsoft.com/office/powerpoint/2010/main" val="4157808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1"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up)">
                                      <p:cBhvr>
                                        <p:cTn id="13" dur="1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up)">
                                      <p:cBhvr>
                                        <p:cTn id="18" dur="1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79996" y="647128"/>
            <a:ext cx="9144000" cy="876872"/>
          </a:xfrm>
          <a:prstGeom prst="rect">
            <a:avLst/>
          </a:prstGeom>
        </p:spPr>
        <p:txBody>
          <a:bodyPr>
            <a:no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600" dirty="0">
                <a:ln w="10160">
                  <a:solidFill>
                    <a:schemeClr val="accent6">
                      <a:lumMod val="40000"/>
                      <a:lumOff val="60000"/>
                    </a:schemeClr>
                  </a:solidFill>
                  <a:prstDash val="solid"/>
                </a:ln>
                <a:solidFill>
                  <a:schemeClr val="tx1"/>
                </a:solidFill>
                <a:effectLst>
                  <a:outerShdw blurRad="38100" dist="32000" dir="5400000" algn="tl">
                    <a:srgbClr val="000000">
                      <a:alpha val="30000"/>
                    </a:srgbClr>
                  </a:outerShdw>
                </a:effectLst>
                <a:latin typeface="Arial Black" pitchFamily="34" charset="0"/>
              </a:rPr>
              <a:t>Public Employee Claims Division</a:t>
            </a:r>
          </a:p>
          <a:p>
            <a:pPr algn="ctr"/>
            <a:r>
              <a:rPr lang="en-US" sz="3600" dirty="0">
                <a:ln w="10160">
                  <a:solidFill>
                    <a:schemeClr val="accent6">
                      <a:lumMod val="40000"/>
                      <a:lumOff val="60000"/>
                    </a:schemeClr>
                  </a:solidFill>
                  <a:prstDash val="solid"/>
                </a:ln>
                <a:solidFill>
                  <a:schemeClr val="tx1"/>
                </a:solidFill>
                <a:effectLst>
                  <a:outerShdw blurRad="38100" dist="32000" dir="5400000" algn="tl">
                    <a:srgbClr val="000000">
                      <a:alpha val="30000"/>
                    </a:srgbClr>
                  </a:outerShdw>
                </a:effectLst>
                <a:latin typeface="Arial Black" pitchFamily="34" charset="0"/>
              </a:rPr>
              <a:t>1200 W. Third Street</a:t>
            </a:r>
          </a:p>
          <a:p>
            <a:pPr algn="ctr"/>
            <a:r>
              <a:rPr lang="en-US" sz="3600" dirty="0">
                <a:ln w="10160">
                  <a:solidFill>
                    <a:schemeClr val="accent6">
                      <a:lumMod val="40000"/>
                      <a:lumOff val="60000"/>
                    </a:schemeClr>
                  </a:solidFill>
                  <a:prstDash val="solid"/>
                </a:ln>
                <a:solidFill>
                  <a:schemeClr val="tx1"/>
                </a:solidFill>
                <a:effectLst>
                  <a:outerShdw blurRad="38100" dist="32000" dir="5400000" algn="tl">
                    <a:srgbClr val="000000">
                      <a:alpha val="30000"/>
                    </a:srgbClr>
                  </a:outerShdw>
                </a:effectLst>
                <a:latin typeface="Arial Black" pitchFamily="34" charset="0"/>
              </a:rPr>
              <a:t>Little Rock, AR  72201</a:t>
            </a:r>
          </a:p>
          <a:p>
            <a:pPr algn="ctr"/>
            <a:endParaRPr lang="en-US" sz="3600" dirty="0">
              <a:ln w="10160">
                <a:solidFill>
                  <a:schemeClr val="accent6">
                    <a:lumMod val="40000"/>
                    <a:lumOff val="60000"/>
                  </a:schemeClr>
                </a:solidFill>
                <a:prstDash val="solid"/>
              </a:ln>
              <a:solidFill>
                <a:schemeClr val="tx1"/>
              </a:solidFill>
              <a:effectLst>
                <a:outerShdw blurRad="38100" dist="32000" dir="5400000" algn="tl">
                  <a:srgbClr val="000000">
                    <a:alpha val="30000"/>
                  </a:srgbClr>
                </a:outerShdw>
              </a:effectLst>
              <a:latin typeface="Arial Black" pitchFamily="34" charset="0"/>
            </a:endParaRPr>
          </a:p>
          <a:p>
            <a:pPr algn="ctr"/>
            <a:r>
              <a:rPr lang="en-US" sz="3600" dirty="0">
                <a:ln w="10160">
                  <a:solidFill>
                    <a:schemeClr val="accent6">
                      <a:lumMod val="40000"/>
                      <a:lumOff val="60000"/>
                    </a:schemeClr>
                  </a:solidFill>
                  <a:prstDash val="solid"/>
                </a:ln>
                <a:solidFill>
                  <a:schemeClr val="tx1"/>
                </a:solidFill>
                <a:effectLst>
                  <a:outerShdw blurRad="38100" dist="32000" dir="5400000" algn="tl">
                    <a:srgbClr val="000000">
                      <a:alpha val="30000"/>
                    </a:srgbClr>
                  </a:outerShdw>
                </a:effectLst>
                <a:latin typeface="Arial Black" pitchFamily="34" charset="0"/>
              </a:rPr>
              <a:t>501-371-2700 - Main Number</a:t>
            </a:r>
          </a:p>
          <a:p>
            <a:pPr algn="ctr"/>
            <a:endParaRPr lang="en-US" sz="3600" dirty="0">
              <a:ln w="10160">
                <a:solidFill>
                  <a:schemeClr val="accent6">
                    <a:lumMod val="40000"/>
                    <a:lumOff val="60000"/>
                  </a:schemeClr>
                </a:solidFill>
                <a:prstDash val="solid"/>
              </a:ln>
              <a:solidFill>
                <a:schemeClr val="tx1"/>
              </a:solidFill>
              <a:effectLst>
                <a:outerShdw blurRad="38100" dist="32000" dir="5400000" algn="tl">
                  <a:srgbClr val="000000">
                    <a:alpha val="30000"/>
                  </a:srgbClr>
                </a:outerShdw>
              </a:effectLst>
              <a:latin typeface="Arial Black" pitchFamily="34" charset="0"/>
            </a:endParaRPr>
          </a:p>
          <a:p>
            <a:pPr algn="ctr"/>
            <a:r>
              <a:rPr lang="en-US" sz="3600" u="sng" dirty="0">
                <a:ln w="10160">
                  <a:solidFill>
                    <a:schemeClr val="accent6">
                      <a:lumMod val="40000"/>
                      <a:lumOff val="60000"/>
                    </a:schemeClr>
                  </a:solidFill>
                  <a:prstDash val="solid"/>
                </a:ln>
                <a:solidFill>
                  <a:schemeClr val="tx1"/>
                </a:solidFill>
                <a:effectLst>
                  <a:outerShdw blurRad="38100" dist="32000" dir="5400000" algn="tl">
                    <a:srgbClr val="000000">
                      <a:alpha val="30000"/>
                    </a:srgbClr>
                  </a:outerShdw>
                </a:effectLst>
                <a:latin typeface="Arial Black" pitchFamily="34" charset="0"/>
              </a:rPr>
              <a:t>Fax Numbers</a:t>
            </a:r>
          </a:p>
          <a:p>
            <a:pPr algn="ctr"/>
            <a:endParaRPr lang="en-US" sz="3600" u="sng" dirty="0">
              <a:ln w="10160">
                <a:solidFill>
                  <a:schemeClr val="accent6">
                    <a:lumMod val="40000"/>
                    <a:lumOff val="60000"/>
                  </a:schemeClr>
                </a:solidFill>
                <a:prstDash val="solid"/>
              </a:ln>
              <a:solidFill>
                <a:schemeClr val="tx1"/>
              </a:solidFill>
              <a:effectLst>
                <a:outerShdw blurRad="38100" dist="32000" dir="5400000" algn="tl">
                  <a:srgbClr val="000000">
                    <a:alpha val="30000"/>
                  </a:srgbClr>
                </a:outerShdw>
              </a:effectLst>
              <a:latin typeface="Arial Black" pitchFamily="34" charset="0"/>
            </a:endParaRPr>
          </a:p>
          <a:p>
            <a:pPr algn="ctr"/>
            <a:r>
              <a:rPr lang="en-US" sz="3600" dirty="0">
                <a:ln w="10160">
                  <a:solidFill>
                    <a:schemeClr val="accent6">
                      <a:lumMod val="40000"/>
                      <a:lumOff val="60000"/>
                    </a:schemeClr>
                  </a:solidFill>
                  <a:prstDash val="solid"/>
                </a:ln>
                <a:solidFill>
                  <a:schemeClr val="tx1"/>
                </a:solidFill>
                <a:effectLst>
                  <a:outerShdw blurRad="38100" dist="32000" dir="5400000" algn="tl">
                    <a:srgbClr val="000000">
                      <a:alpha val="30000"/>
                    </a:srgbClr>
                  </a:outerShdw>
                </a:effectLst>
                <a:latin typeface="Arial Black" pitchFamily="34" charset="0"/>
              </a:rPr>
              <a:t>501-371-2733    New Claims Only</a:t>
            </a:r>
          </a:p>
          <a:p>
            <a:pPr algn="ctr"/>
            <a:r>
              <a:rPr lang="en-US" sz="3600" dirty="0">
                <a:ln w="10160">
                  <a:solidFill>
                    <a:schemeClr val="accent6">
                      <a:lumMod val="40000"/>
                      <a:lumOff val="60000"/>
                    </a:schemeClr>
                  </a:solidFill>
                  <a:prstDash val="solid"/>
                </a:ln>
                <a:solidFill>
                  <a:schemeClr val="tx1"/>
                </a:solidFill>
                <a:effectLst>
                  <a:outerShdw blurRad="38100" dist="32000" dir="5400000" algn="tl">
                    <a:srgbClr val="000000">
                      <a:alpha val="30000"/>
                    </a:srgbClr>
                  </a:outerShdw>
                </a:effectLst>
                <a:latin typeface="Arial Black" pitchFamily="34" charset="0"/>
              </a:rPr>
              <a:t>501-371-2724     Correspondence</a:t>
            </a:r>
          </a:p>
        </p:txBody>
      </p:sp>
    </p:spTree>
    <p:extLst>
      <p:ext uri="{BB962C8B-B14F-4D97-AF65-F5344CB8AC3E}">
        <p14:creationId xmlns:p14="http://schemas.microsoft.com/office/powerpoint/2010/main" val="3647111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Effect transition="in" filter="fade">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3600" y="3581400"/>
            <a:ext cx="2952750" cy="2362200"/>
          </a:xfrm>
          <a:prstGeom prst="rect">
            <a:avLst/>
          </a:prstGeom>
        </p:spPr>
      </p:pic>
      <p:pic>
        <p:nvPicPr>
          <p:cNvPr id="2050" name="Picture 2" descr="http://theblackberryalarmclock.com/wp-content/uploads/2012/02/call-91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533400"/>
            <a:ext cx="2619375" cy="261937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133725" y="677887"/>
            <a:ext cx="5619750" cy="954107"/>
          </a:xfrm>
          <a:prstGeom prst="rect">
            <a:avLst/>
          </a:prstGeom>
          <a:noFill/>
        </p:spPr>
        <p:txBody>
          <a:bodyPr wrap="square" rtlCol="0">
            <a:spAutoFit/>
          </a:bodyPr>
          <a:lstStyle/>
          <a:p>
            <a:pPr algn="ctr"/>
            <a:r>
              <a:rPr lang="en-US" sz="2800" b="1" dirty="0">
                <a:latin typeface="Arial" pitchFamily="34" charset="0"/>
                <a:cs typeface="Arial" pitchFamily="34" charset="0"/>
              </a:rPr>
              <a:t>If it is an </a:t>
            </a:r>
            <a:r>
              <a:rPr lang="en-US" sz="2800" b="1" dirty="0">
                <a:solidFill>
                  <a:srgbClr val="C00000"/>
                </a:solidFill>
                <a:latin typeface="Arial" pitchFamily="34" charset="0"/>
                <a:cs typeface="Arial" pitchFamily="34" charset="0"/>
              </a:rPr>
              <a:t>EMERGENCY, </a:t>
            </a:r>
            <a:r>
              <a:rPr lang="en-US" sz="2800" b="1" dirty="0">
                <a:latin typeface="Arial" pitchFamily="34" charset="0"/>
                <a:cs typeface="Arial" pitchFamily="34" charset="0"/>
              </a:rPr>
              <a:t>seek </a:t>
            </a:r>
          </a:p>
          <a:p>
            <a:pPr algn="ctr"/>
            <a:r>
              <a:rPr lang="en-US" sz="2800" b="1" dirty="0">
                <a:latin typeface="Arial" pitchFamily="34" charset="0"/>
                <a:cs typeface="Arial" pitchFamily="34" charset="0"/>
              </a:rPr>
              <a:t>treatment first!</a:t>
            </a:r>
            <a:endParaRPr lang="en-US" sz="2800" dirty="0"/>
          </a:p>
        </p:txBody>
      </p:sp>
      <p:sp>
        <p:nvSpPr>
          <p:cNvPr id="8" name="TextBox 7"/>
          <p:cNvSpPr txBox="1"/>
          <p:nvPr/>
        </p:nvSpPr>
        <p:spPr>
          <a:xfrm>
            <a:off x="3276600" y="1981200"/>
            <a:ext cx="5619750" cy="954107"/>
          </a:xfrm>
          <a:prstGeom prst="rect">
            <a:avLst/>
          </a:prstGeom>
          <a:noFill/>
        </p:spPr>
        <p:txBody>
          <a:bodyPr wrap="square" rtlCol="0">
            <a:spAutoFit/>
          </a:bodyPr>
          <a:lstStyle/>
          <a:p>
            <a:pPr algn="ctr"/>
            <a:r>
              <a:rPr lang="en-US" sz="2800" b="1" dirty="0">
                <a:latin typeface="Arial" pitchFamily="34" charset="0"/>
                <a:cs typeface="Arial" pitchFamily="34" charset="0"/>
              </a:rPr>
              <a:t>Call Company Nurse after treatment to report the injury. </a:t>
            </a:r>
            <a:endParaRPr lang="en-US" sz="2800" b="1" dirty="0"/>
          </a:p>
        </p:txBody>
      </p:sp>
      <p:sp>
        <p:nvSpPr>
          <p:cNvPr id="9" name="TextBox 8"/>
          <p:cNvSpPr txBox="1"/>
          <p:nvPr/>
        </p:nvSpPr>
        <p:spPr>
          <a:xfrm>
            <a:off x="190500" y="4070002"/>
            <a:ext cx="5619750" cy="1384995"/>
          </a:xfrm>
          <a:prstGeom prst="rect">
            <a:avLst/>
          </a:prstGeom>
          <a:noFill/>
        </p:spPr>
        <p:txBody>
          <a:bodyPr wrap="square" rtlCol="0">
            <a:spAutoFit/>
          </a:bodyPr>
          <a:lstStyle/>
          <a:p>
            <a:pPr algn="ctr"/>
            <a:r>
              <a:rPr lang="en-US" sz="2800" b="1" dirty="0">
                <a:latin typeface="Arial" pitchFamily="34" charset="0"/>
                <a:cs typeface="Arial" pitchFamily="34" charset="0"/>
              </a:rPr>
              <a:t>A call to the Company Nurse Hotline MUST be made to report the injury.</a:t>
            </a:r>
          </a:p>
        </p:txBody>
      </p:sp>
    </p:spTree>
    <p:extLst>
      <p:ext uri="{BB962C8B-B14F-4D97-AF65-F5344CB8AC3E}">
        <p14:creationId xmlns:p14="http://schemas.microsoft.com/office/powerpoint/2010/main" val="1649796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1"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1000"/>
                                        <p:tgtEl>
                                          <p:spTgt spid="5"/>
                                        </p:tgtEl>
                                      </p:cBhvr>
                                    </p:animEffect>
                                  </p:childTnLst>
                                </p:cTn>
                              </p:par>
                              <p:par>
                                <p:cTn id="8" presetID="5" presetClass="entr" presetSubtype="10"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checkerboard(across)">
                                      <p:cBhvr>
                                        <p:cTn id="10" dur="1000"/>
                                        <p:tgtEl>
                                          <p:spTgt spid="2050"/>
                                        </p:tgtEl>
                                      </p:cBhvr>
                                    </p:animEffect>
                                  </p:childTnLst>
                                </p:cTn>
                              </p:par>
                            </p:childTnLst>
                          </p:cTn>
                        </p:par>
                        <p:par>
                          <p:cTn id="11" fill="hold">
                            <p:stCondLst>
                              <p:cond delay="1000"/>
                            </p:stCondLst>
                            <p:childTnLst>
                              <p:par>
                                <p:cTn id="12" presetID="14" presetClass="entr" presetSubtype="10"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randombar(horizontal)">
                                      <p:cBhvr>
                                        <p:cTn id="14" dur="1500"/>
                                        <p:tgtEl>
                                          <p:spTgt spid="8"/>
                                        </p:tgtEl>
                                      </p:cBhvr>
                                    </p:animEffect>
                                  </p:childTnLst>
                                </p:cTn>
                              </p:par>
                            </p:childTnLst>
                          </p:cTn>
                        </p:par>
                        <p:par>
                          <p:cTn id="15" fill="hold">
                            <p:stCondLst>
                              <p:cond delay="2500"/>
                            </p:stCondLst>
                            <p:childTnLst>
                              <p:par>
                                <p:cTn id="16" presetID="53" presetClass="entr" presetSubtype="16"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1500" fill="hold"/>
                                        <p:tgtEl>
                                          <p:spTgt spid="9"/>
                                        </p:tgtEl>
                                        <p:attrNameLst>
                                          <p:attrName>ppt_w</p:attrName>
                                        </p:attrNameLst>
                                      </p:cBhvr>
                                      <p:tavLst>
                                        <p:tav tm="0">
                                          <p:val>
                                            <p:fltVal val="0"/>
                                          </p:val>
                                        </p:tav>
                                        <p:tav tm="100000">
                                          <p:val>
                                            <p:strVal val="#ppt_w"/>
                                          </p:val>
                                        </p:tav>
                                      </p:tavLst>
                                    </p:anim>
                                    <p:anim calcmode="lin" valueType="num">
                                      <p:cBhvr>
                                        <p:cTn id="19" dur="1500" fill="hold"/>
                                        <p:tgtEl>
                                          <p:spTgt spid="9"/>
                                        </p:tgtEl>
                                        <p:attrNameLst>
                                          <p:attrName>ppt_h</p:attrName>
                                        </p:attrNameLst>
                                      </p:cBhvr>
                                      <p:tavLst>
                                        <p:tav tm="0">
                                          <p:val>
                                            <p:fltVal val="0"/>
                                          </p:val>
                                        </p:tav>
                                        <p:tav tm="100000">
                                          <p:val>
                                            <p:strVal val="#ppt_h"/>
                                          </p:val>
                                        </p:tav>
                                      </p:tavLst>
                                    </p:anim>
                                    <p:animEffect transition="in" filter="fade">
                                      <p:cBhvr>
                                        <p:cTn id="20" dur="1500"/>
                                        <p:tgtEl>
                                          <p:spTgt spid="9"/>
                                        </p:tgtEl>
                                      </p:cBhvr>
                                    </p:animEffect>
                                  </p:childTnLst>
                                </p:cTn>
                              </p:par>
                              <p:par>
                                <p:cTn id="21" presetID="53" presetClass="entr" presetSubtype="16"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p:cTn id="23" dur="1500" fill="hold"/>
                                        <p:tgtEl>
                                          <p:spTgt spid="2"/>
                                        </p:tgtEl>
                                        <p:attrNameLst>
                                          <p:attrName>ppt_w</p:attrName>
                                        </p:attrNameLst>
                                      </p:cBhvr>
                                      <p:tavLst>
                                        <p:tav tm="0">
                                          <p:val>
                                            <p:fltVal val="0"/>
                                          </p:val>
                                        </p:tav>
                                        <p:tav tm="100000">
                                          <p:val>
                                            <p:strVal val="#ppt_w"/>
                                          </p:val>
                                        </p:tav>
                                      </p:tavLst>
                                    </p:anim>
                                    <p:anim calcmode="lin" valueType="num">
                                      <p:cBhvr>
                                        <p:cTn id="24" dur="1500" fill="hold"/>
                                        <p:tgtEl>
                                          <p:spTgt spid="2"/>
                                        </p:tgtEl>
                                        <p:attrNameLst>
                                          <p:attrName>ppt_h</p:attrName>
                                        </p:attrNameLst>
                                      </p:cBhvr>
                                      <p:tavLst>
                                        <p:tav tm="0">
                                          <p:val>
                                            <p:fltVal val="0"/>
                                          </p:val>
                                        </p:tav>
                                        <p:tav tm="100000">
                                          <p:val>
                                            <p:strVal val="#ppt_h"/>
                                          </p:val>
                                        </p:tav>
                                      </p:tavLst>
                                    </p:anim>
                                    <p:animEffect transition="in" filter="fade">
                                      <p:cBhvr>
                                        <p:cTn id="25"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1"/>
      <p:bldP spid="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6128"/>
            <a:ext cx="9144000" cy="990600"/>
          </a:xfrm>
        </p:spPr>
        <p:txBody>
          <a:bodyPr>
            <a:normAutofit/>
          </a:bodyPr>
          <a:lstStyle/>
          <a:p>
            <a:pPr algn="ctr"/>
            <a:r>
              <a:rPr lang="en-US" sz="4000" dirty="0">
                <a:solidFill>
                  <a:schemeClr val="accent6">
                    <a:lumMod val="75000"/>
                  </a:schemeClr>
                </a:solidFill>
                <a:latin typeface="Arial Black" pitchFamily="34" charset="0"/>
              </a:rPr>
              <a:t>Simple Steps to Follow…</a:t>
            </a:r>
          </a:p>
        </p:txBody>
      </p:sp>
      <p:sp>
        <p:nvSpPr>
          <p:cNvPr id="4" name="TextBox 3"/>
          <p:cNvSpPr txBox="1"/>
          <p:nvPr/>
        </p:nvSpPr>
        <p:spPr>
          <a:xfrm>
            <a:off x="935182" y="1447800"/>
            <a:ext cx="4343400" cy="1015663"/>
          </a:xfrm>
          <a:prstGeom prst="rect">
            <a:avLst/>
          </a:prstGeom>
          <a:noFill/>
        </p:spPr>
        <p:txBody>
          <a:bodyPr wrap="square" rtlCol="0">
            <a:spAutoFit/>
          </a:bodyPr>
          <a:lstStyle/>
          <a:p>
            <a:pPr marL="342900" indent="-342900">
              <a:buFont typeface="Wingdings" pitchFamily="2" charset="2"/>
              <a:buChar char="v"/>
            </a:pPr>
            <a:r>
              <a:rPr lang="en-US" sz="2000" b="1" dirty="0"/>
              <a:t>The injured employee should notify his/her supervisor immediately.</a:t>
            </a:r>
            <a:endParaRPr lang="en-US" sz="2000" b="1" dirty="0">
              <a:latin typeface="Arial" pitchFamily="34" charset="0"/>
              <a:cs typeface="Arial" pitchFamily="34"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44836" y="1483595"/>
            <a:ext cx="3173850" cy="3173850"/>
          </a:xfrm>
          <a:prstGeom prst="rect">
            <a:avLst/>
          </a:prstGeom>
          <a:effectLst>
            <a:glow rad="63500">
              <a:schemeClr val="accent4">
                <a:satMod val="175000"/>
                <a:alpha val="79000"/>
              </a:schemeClr>
            </a:glow>
            <a:reflection stA="0" endPos="65000" dist="50800" dir="5400000" sy="-100000" algn="bl" rotWithShape="0"/>
          </a:effectLst>
        </p:spPr>
      </p:pic>
      <p:sp>
        <p:nvSpPr>
          <p:cNvPr id="7" name="TextBox 6"/>
          <p:cNvSpPr txBox="1"/>
          <p:nvPr/>
        </p:nvSpPr>
        <p:spPr>
          <a:xfrm>
            <a:off x="907472" y="5193037"/>
            <a:ext cx="7498772" cy="707886"/>
          </a:xfrm>
          <a:prstGeom prst="rect">
            <a:avLst/>
          </a:prstGeom>
          <a:noFill/>
        </p:spPr>
        <p:txBody>
          <a:bodyPr wrap="square" rtlCol="0">
            <a:spAutoFit/>
          </a:bodyPr>
          <a:lstStyle/>
          <a:p>
            <a:pPr marL="342900" lvl="0" indent="-342900">
              <a:buFont typeface="Wingdings" pitchFamily="2" charset="2"/>
              <a:buChar char="v"/>
            </a:pPr>
            <a:r>
              <a:rPr lang="en-US" sz="2000" b="1" dirty="0"/>
              <a:t>Call the Company Nurse Injury Hotline </a:t>
            </a:r>
            <a:r>
              <a:rPr lang="en-US" sz="2000" b="1" dirty="0">
                <a:solidFill>
                  <a:schemeClr val="accent6">
                    <a:lumMod val="60000"/>
                    <a:lumOff val="40000"/>
                  </a:schemeClr>
                </a:solidFill>
              </a:rPr>
              <a:t>WHEN</a:t>
            </a:r>
            <a:r>
              <a:rPr lang="en-US" sz="2000" b="1" dirty="0"/>
              <a:t> medical treatment is needed. </a:t>
            </a:r>
          </a:p>
        </p:txBody>
      </p:sp>
      <p:sp>
        <p:nvSpPr>
          <p:cNvPr id="10" name="TextBox 9"/>
          <p:cNvSpPr txBox="1"/>
          <p:nvPr/>
        </p:nvSpPr>
        <p:spPr>
          <a:xfrm>
            <a:off x="935182" y="2732308"/>
            <a:ext cx="4329546" cy="1938992"/>
          </a:xfrm>
          <a:prstGeom prst="rect">
            <a:avLst/>
          </a:prstGeom>
          <a:noFill/>
        </p:spPr>
        <p:txBody>
          <a:bodyPr wrap="square" rtlCol="0">
            <a:spAutoFit/>
          </a:bodyPr>
          <a:lstStyle/>
          <a:p>
            <a:pPr marL="285750" lvl="0" indent="-285750">
              <a:buFont typeface="Wingdings" pitchFamily="2" charset="2"/>
              <a:buChar char="v"/>
            </a:pPr>
            <a:r>
              <a:rPr lang="en-US" sz="2000" b="1" dirty="0"/>
              <a:t>If </a:t>
            </a:r>
            <a:r>
              <a:rPr lang="en-US" sz="2000" b="1" dirty="0">
                <a:solidFill>
                  <a:schemeClr val="accent6">
                    <a:lumMod val="60000"/>
                    <a:lumOff val="40000"/>
                  </a:schemeClr>
                </a:solidFill>
              </a:rPr>
              <a:t>NO</a:t>
            </a:r>
            <a:r>
              <a:rPr lang="en-US" sz="2000" b="1" dirty="0"/>
              <a:t> medical treatment is needed, complete only the Incident Report and retain in the employee’s file. Do not call Company Nurse and do not send the report to the Public Employee Claims Division. </a:t>
            </a:r>
            <a:endParaRPr lang="en-US" sz="2000" b="1" dirty="0">
              <a:latin typeface="Arial" pitchFamily="34" charset="0"/>
              <a:cs typeface="Arial" pitchFamily="34" charset="0"/>
            </a:endParaRPr>
          </a:p>
        </p:txBody>
      </p:sp>
    </p:spTree>
    <p:extLst>
      <p:ext uri="{BB962C8B-B14F-4D97-AF65-F5344CB8AC3E}">
        <p14:creationId xmlns:p14="http://schemas.microsoft.com/office/powerpoint/2010/main" val="18044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randombar(horizontal)">
                                      <p:cBhvr>
                                        <p:cTn id="10" dur="500"/>
                                        <p:tgtEl>
                                          <p:spTgt spid="9"/>
                                        </p:tgtEl>
                                      </p:cBhvr>
                                    </p:animEffect>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up)">
                                      <p:cBhvr>
                                        <p:cTn id="14" dur="2000"/>
                                        <p:tgtEl>
                                          <p:spTgt spid="4"/>
                                        </p:tgtEl>
                                      </p:cBhvr>
                                    </p:animEffect>
                                  </p:childTnLst>
                                </p:cTn>
                              </p:par>
                            </p:childTnLst>
                          </p:cTn>
                        </p:par>
                        <p:par>
                          <p:cTn id="15" fill="hold">
                            <p:stCondLst>
                              <p:cond delay="2500"/>
                            </p:stCondLst>
                            <p:childTnLst>
                              <p:par>
                                <p:cTn id="16" presetID="22" presetClass="entr" presetSubtype="1"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up)">
                                      <p:cBhvr>
                                        <p:cTn id="18" dur="2000"/>
                                        <p:tgtEl>
                                          <p:spTgt spid="10"/>
                                        </p:tgtEl>
                                      </p:cBhvr>
                                    </p:animEffect>
                                  </p:childTnLst>
                                </p:cTn>
                              </p:par>
                            </p:childTnLst>
                          </p:cTn>
                        </p:par>
                        <p:par>
                          <p:cTn id="19" fill="hold">
                            <p:stCondLst>
                              <p:cond delay="4500"/>
                            </p:stCondLst>
                            <p:childTnLst>
                              <p:par>
                                <p:cTn id="20" presetID="22" presetClass="entr" presetSubtype="1"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up)">
                                      <p:cBhvr>
                                        <p:cTn id="2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7"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251840"/>
            <a:ext cx="9144000" cy="876872"/>
          </a:xfrm>
        </p:spPr>
        <p:txBody>
          <a:bodyPr>
            <a:normAutofit/>
          </a:bodyPr>
          <a:lstStyle/>
          <a:p>
            <a:pPr algn="ctr"/>
            <a:r>
              <a:rPr lang="en-US" sz="4000" dirty="0">
                <a:solidFill>
                  <a:schemeClr val="accent6">
                    <a:lumMod val="75000"/>
                  </a:schemeClr>
                </a:solidFill>
                <a:latin typeface="Arial Black" pitchFamily="34" charset="0"/>
              </a:rPr>
              <a:t>Simple Steps to follow…</a:t>
            </a:r>
          </a:p>
        </p:txBody>
      </p:sp>
      <p:sp>
        <p:nvSpPr>
          <p:cNvPr id="5" name="TextBox 4"/>
          <p:cNvSpPr txBox="1"/>
          <p:nvPr/>
        </p:nvSpPr>
        <p:spPr>
          <a:xfrm>
            <a:off x="4225631" y="4384965"/>
            <a:ext cx="4765969" cy="1569660"/>
          </a:xfrm>
          <a:prstGeom prst="rect">
            <a:avLst/>
          </a:prstGeom>
          <a:noFill/>
        </p:spPr>
        <p:txBody>
          <a:bodyPr wrap="square" rtlCol="0">
            <a:spAutoFit/>
          </a:bodyPr>
          <a:lstStyle/>
          <a:p>
            <a:pPr marL="342900" lvl="0" indent="-342900">
              <a:buFont typeface="Wingdings" pitchFamily="2" charset="2"/>
              <a:buChar char="v"/>
            </a:pPr>
            <a:r>
              <a:rPr lang="en-US" sz="2400" b="1" dirty="0"/>
              <a:t>Company Nurse will fax the incident report to the designated treatment facility prior to the injured employee’s visit.</a:t>
            </a:r>
            <a:endParaRPr lang="en-US" sz="2000" b="1" dirty="0">
              <a:latin typeface="Arial" pitchFamily="34" charset="0"/>
              <a:cs typeface="Arial" pitchFamily="34"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223" y="2760738"/>
            <a:ext cx="3067252" cy="3414714"/>
          </a:xfrm>
          <a:prstGeom prst="rect">
            <a:avLst/>
          </a:prstGeom>
        </p:spPr>
      </p:pic>
      <p:sp>
        <p:nvSpPr>
          <p:cNvPr id="8" name="TextBox 7"/>
          <p:cNvSpPr txBox="1"/>
          <p:nvPr/>
        </p:nvSpPr>
        <p:spPr>
          <a:xfrm>
            <a:off x="4191000" y="2971800"/>
            <a:ext cx="4800600" cy="1200329"/>
          </a:xfrm>
          <a:prstGeom prst="rect">
            <a:avLst/>
          </a:prstGeom>
          <a:noFill/>
        </p:spPr>
        <p:txBody>
          <a:bodyPr wrap="square" rtlCol="0">
            <a:spAutoFit/>
          </a:bodyPr>
          <a:lstStyle/>
          <a:p>
            <a:pPr marL="342900" indent="-342900">
              <a:buFont typeface="Wingdings" pitchFamily="2" charset="2"/>
              <a:buChar char="v"/>
            </a:pPr>
            <a:r>
              <a:rPr lang="en-US" sz="2400" b="1" dirty="0"/>
              <a:t>Company Nurse will gather all the appropriate information and make care recommendations.</a:t>
            </a:r>
          </a:p>
        </p:txBody>
      </p:sp>
      <p:sp>
        <p:nvSpPr>
          <p:cNvPr id="6" name="TextBox 5"/>
          <p:cNvSpPr txBox="1"/>
          <p:nvPr/>
        </p:nvSpPr>
        <p:spPr>
          <a:xfrm>
            <a:off x="762000" y="1237151"/>
            <a:ext cx="8104908" cy="1200329"/>
          </a:xfrm>
          <a:prstGeom prst="rect">
            <a:avLst/>
          </a:prstGeom>
          <a:noFill/>
        </p:spPr>
        <p:txBody>
          <a:bodyPr wrap="square" rtlCol="0">
            <a:spAutoFit/>
          </a:bodyPr>
          <a:lstStyle/>
          <a:p>
            <a:pPr marL="342900" lvl="0" indent="-342900">
              <a:buFont typeface="Wingdings" pitchFamily="2" charset="2"/>
              <a:buChar char="v"/>
            </a:pPr>
            <a:r>
              <a:rPr lang="en-US" sz="2400" b="1" dirty="0"/>
              <a:t>Injured employee should call the Company Nurse Injury Hotline. If the injured employee cannot make the call, the supervisor should call. </a:t>
            </a:r>
          </a:p>
        </p:txBody>
      </p:sp>
    </p:spTree>
    <p:extLst>
      <p:ext uri="{BB962C8B-B14F-4D97-AF65-F5344CB8AC3E}">
        <p14:creationId xmlns:p14="http://schemas.microsoft.com/office/powerpoint/2010/main" val="3544798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1500"/>
                                        <p:tgtEl>
                                          <p:spTgt spid="4"/>
                                        </p:tgtEl>
                                      </p:cBhvr>
                                    </p:animEffect>
                                  </p:childTnLst>
                                </p:cTn>
                              </p:par>
                              <p:par>
                                <p:cTn id="8" presetID="14" presetClass="entr" presetSubtype="1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randombar(horizontal)">
                                      <p:cBhvr>
                                        <p:cTn id="10" dur="1500"/>
                                        <p:tgtEl>
                                          <p:spTgt spid="9"/>
                                        </p:tgtEl>
                                      </p:cBhvr>
                                    </p:animEffect>
                                  </p:childTnLst>
                                </p:cTn>
                              </p:par>
                            </p:childTnLst>
                          </p:cTn>
                        </p:par>
                        <p:par>
                          <p:cTn id="11" fill="hold">
                            <p:stCondLst>
                              <p:cond delay="1500"/>
                            </p:stCondLst>
                            <p:childTnLst>
                              <p:par>
                                <p:cTn id="12" presetID="12" presetClass="entr" presetSubtype="4"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2000"/>
                                        <p:tgtEl>
                                          <p:spTgt spid="6"/>
                                        </p:tgtEl>
                                        <p:attrNameLst>
                                          <p:attrName>ppt_y</p:attrName>
                                        </p:attrNameLst>
                                      </p:cBhvr>
                                      <p:tavLst>
                                        <p:tav tm="0">
                                          <p:val>
                                            <p:strVal val="#ppt_y+#ppt_h*1.125000"/>
                                          </p:val>
                                        </p:tav>
                                        <p:tav tm="100000">
                                          <p:val>
                                            <p:strVal val="#ppt_y"/>
                                          </p:val>
                                        </p:tav>
                                      </p:tavLst>
                                    </p:anim>
                                    <p:animEffect transition="in" filter="wipe(up)">
                                      <p:cBhvr>
                                        <p:cTn id="15" dur="2000"/>
                                        <p:tgtEl>
                                          <p:spTgt spid="6"/>
                                        </p:tgtEl>
                                      </p:cBhvr>
                                    </p:animEffect>
                                  </p:childTnLst>
                                </p:cTn>
                              </p:par>
                            </p:childTnLst>
                          </p:cTn>
                        </p:par>
                        <p:par>
                          <p:cTn id="16" fill="hold">
                            <p:stCondLst>
                              <p:cond delay="3500"/>
                            </p:stCondLst>
                            <p:childTnLst>
                              <p:par>
                                <p:cTn id="17" presetID="12" presetClass="entr" presetSubtype="4"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2000"/>
                                        <p:tgtEl>
                                          <p:spTgt spid="8"/>
                                        </p:tgtEl>
                                        <p:attrNameLst>
                                          <p:attrName>ppt_y</p:attrName>
                                        </p:attrNameLst>
                                      </p:cBhvr>
                                      <p:tavLst>
                                        <p:tav tm="0">
                                          <p:val>
                                            <p:strVal val="#ppt_y+#ppt_h*1.125000"/>
                                          </p:val>
                                        </p:tav>
                                        <p:tav tm="100000">
                                          <p:val>
                                            <p:strVal val="#ppt_y"/>
                                          </p:val>
                                        </p:tav>
                                      </p:tavLst>
                                    </p:anim>
                                    <p:animEffect transition="in" filter="wipe(up)">
                                      <p:cBhvr>
                                        <p:cTn id="20" dur="2000"/>
                                        <p:tgtEl>
                                          <p:spTgt spid="8"/>
                                        </p:tgtEl>
                                      </p:cBhvr>
                                    </p:animEffect>
                                  </p:childTnLst>
                                </p:cTn>
                              </p:par>
                            </p:childTnLst>
                          </p:cTn>
                        </p:par>
                        <p:par>
                          <p:cTn id="21" fill="hold">
                            <p:stCondLst>
                              <p:cond delay="5500"/>
                            </p:stCondLst>
                            <p:childTnLst>
                              <p:par>
                                <p:cTn id="22" presetID="12" presetClass="entr" presetSubtype="4"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2000"/>
                                        <p:tgtEl>
                                          <p:spTgt spid="5"/>
                                        </p:tgtEl>
                                        <p:attrNameLst>
                                          <p:attrName>ppt_y</p:attrName>
                                        </p:attrNameLst>
                                      </p:cBhvr>
                                      <p:tavLst>
                                        <p:tav tm="0">
                                          <p:val>
                                            <p:strVal val="#ppt_y+#ppt_h*1.125000"/>
                                          </p:val>
                                        </p:tav>
                                        <p:tav tm="100000">
                                          <p:val>
                                            <p:strVal val="#ppt_y"/>
                                          </p:val>
                                        </p:tav>
                                      </p:tavLst>
                                    </p:anim>
                                    <p:animEffect transition="in" filter="wipe(up)">
                                      <p:cBhvr>
                                        <p:cTn id="2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323280"/>
            <a:ext cx="9144000" cy="876872"/>
          </a:xfrm>
        </p:spPr>
        <p:txBody>
          <a:bodyPr>
            <a:normAutofit/>
          </a:bodyPr>
          <a:lstStyle/>
          <a:p>
            <a:pPr algn="ctr"/>
            <a:r>
              <a:rPr lang="en-US" sz="4000" dirty="0">
                <a:solidFill>
                  <a:schemeClr val="accent6">
                    <a:lumMod val="75000"/>
                  </a:schemeClr>
                </a:solidFill>
                <a:latin typeface="Arial Black" pitchFamily="34" charset="0"/>
              </a:rPr>
              <a:t>Claim Forms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3600" y="1219200"/>
            <a:ext cx="1912765" cy="2339352"/>
          </a:xfrm>
          <a:prstGeom prst="rect">
            <a:avLst/>
          </a:prstGeom>
          <a:ln>
            <a:noFill/>
          </a:ln>
          <a:effectLst>
            <a:softEdge rad="112500"/>
          </a:effectLst>
        </p:spPr>
      </p:pic>
      <p:sp>
        <p:nvSpPr>
          <p:cNvPr id="13" name="TextBox 12"/>
          <p:cNvSpPr txBox="1"/>
          <p:nvPr/>
        </p:nvSpPr>
        <p:spPr>
          <a:xfrm>
            <a:off x="699655" y="1788711"/>
            <a:ext cx="5486400" cy="1569660"/>
          </a:xfrm>
          <a:prstGeom prst="rect">
            <a:avLst/>
          </a:prstGeom>
          <a:noFill/>
        </p:spPr>
        <p:txBody>
          <a:bodyPr wrap="square" rtlCol="0">
            <a:spAutoFit/>
          </a:bodyPr>
          <a:lstStyle/>
          <a:p>
            <a:pPr marL="342900" indent="-342900">
              <a:buFont typeface="Wingdings" pitchFamily="2" charset="2"/>
              <a:buChar char="v"/>
            </a:pPr>
            <a:r>
              <a:rPr lang="en-US" sz="2400" b="1" dirty="0"/>
              <a:t>The phone call to The Company Nurse Injury Hotline will generate the workers’ compensation claim forms. </a:t>
            </a:r>
          </a:p>
        </p:txBody>
      </p:sp>
      <p:sp>
        <p:nvSpPr>
          <p:cNvPr id="15" name="TextBox 14"/>
          <p:cNvSpPr txBox="1"/>
          <p:nvPr/>
        </p:nvSpPr>
        <p:spPr>
          <a:xfrm>
            <a:off x="3581400" y="3842453"/>
            <a:ext cx="5181600" cy="1938992"/>
          </a:xfrm>
          <a:prstGeom prst="rect">
            <a:avLst/>
          </a:prstGeom>
          <a:noFill/>
        </p:spPr>
        <p:txBody>
          <a:bodyPr wrap="square" rtlCol="0">
            <a:spAutoFit/>
          </a:bodyPr>
          <a:lstStyle/>
          <a:p>
            <a:pPr marL="342900" indent="-342900">
              <a:buFont typeface="Wingdings" pitchFamily="2" charset="2"/>
              <a:buChar char="v"/>
            </a:pPr>
            <a:r>
              <a:rPr lang="en-US" sz="2000" b="1" dirty="0"/>
              <a:t>Company Nurse will email the workers’ compensation forms to the appropriate agency’s contact person and to the Public Employee Claims Division within five minutes of a phone call being made to Company Nurse. </a:t>
            </a:r>
          </a:p>
        </p:txBody>
      </p:sp>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1890" y="3731374"/>
            <a:ext cx="2384710" cy="2377838"/>
          </a:xfrm>
          <a:prstGeom prst="rect">
            <a:avLst/>
          </a:prstGeom>
          <a:ln>
            <a:noFill/>
          </a:ln>
          <a:effectLst>
            <a:softEdge rad="112500"/>
          </a:effectLst>
        </p:spPr>
      </p:pic>
    </p:spTree>
    <p:extLst>
      <p:ext uri="{BB962C8B-B14F-4D97-AF65-F5344CB8AC3E}">
        <p14:creationId xmlns:p14="http://schemas.microsoft.com/office/powerpoint/2010/main" val="4121662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1500"/>
                                        <p:tgtEl>
                                          <p:spTgt spid="13"/>
                                        </p:tgtEl>
                                      </p:cBhvr>
                                    </p:animEffect>
                                    <p:anim calcmode="lin" valueType="num">
                                      <p:cBhvr>
                                        <p:cTn id="14" dur="1500" fill="hold"/>
                                        <p:tgtEl>
                                          <p:spTgt spid="13"/>
                                        </p:tgtEl>
                                        <p:attrNameLst>
                                          <p:attrName>ppt_x</p:attrName>
                                        </p:attrNameLst>
                                      </p:cBhvr>
                                      <p:tavLst>
                                        <p:tav tm="0">
                                          <p:val>
                                            <p:strVal val="#ppt_x"/>
                                          </p:val>
                                        </p:tav>
                                        <p:tav tm="100000">
                                          <p:val>
                                            <p:strVal val="#ppt_x"/>
                                          </p:val>
                                        </p:tav>
                                      </p:tavLst>
                                    </p:anim>
                                    <p:anim calcmode="lin" valueType="num">
                                      <p:cBhvr>
                                        <p:cTn id="15" dur="1500" fill="hold"/>
                                        <p:tgtEl>
                                          <p:spTgt spid="13"/>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500"/>
                                        <p:tgtEl>
                                          <p:spTgt spid="6"/>
                                        </p:tgtEl>
                                      </p:cBhvr>
                                    </p:animEffect>
                                    <p:anim calcmode="lin" valueType="num">
                                      <p:cBhvr>
                                        <p:cTn id="19" dur="1500" fill="hold"/>
                                        <p:tgtEl>
                                          <p:spTgt spid="6"/>
                                        </p:tgtEl>
                                        <p:attrNameLst>
                                          <p:attrName>ppt_x</p:attrName>
                                        </p:attrNameLst>
                                      </p:cBhvr>
                                      <p:tavLst>
                                        <p:tav tm="0">
                                          <p:val>
                                            <p:strVal val="#ppt_x"/>
                                          </p:val>
                                        </p:tav>
                                        <p:tav tm="100000">
                                          <p:val>
                                            <p:strVal val="#ppt_x"/>
                                          </p:val>
                                        </p:tav>
                                      </p:tavLst>
                                    </p:anim>
                                    <p:anim calcmode="lin" valueType="num">
                                      <p:cBhvr>
                                        <p:cTn id="20" dur="1500" fill="hold"/>
                                        <p:tgtEl>
                                          <p:spTgt spid="6"/>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16" presetClass="entr" presetSubtype="21" fill="hold" grpId="0"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barn(inVertical)">
                                      <p:cBhvr>
                                        <p:cTn id="24" dur="1500"/>
                                        <p:tgtEl>
                                          <p:spTgt spid="15"/>
                                        </p:tgtEl>
                                      </p:cBhvr>
                                    </p:animEffect>
                                  </p:childTnLst>
                                </p:cTn>
                              </p:par>
                              <p:par>
                                <p:cTn id="25" presetID="16" presetClass="entr" presetSubtype="21"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barn(inVertical)">
                                      <p:cBhvr>
                                        <p:cTn id="27"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3"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9050" y="366704"/>
            <a:ext cx="9144000" cy="876872"/>
          </a:xfrm>
        </p:spPr>
        <p:txBody>
          <a:bodyPr>
            <a:normAutofit/>
          </a:bodyPr>
          <a:lstStyle/>
          <a:p>
            <a:pPr algn="ctr"/>
            <a:r>
              <a:rPr lang="en-US" sz="4000" dirty="0">
                <a:latin typeface="Arial Black" pitchFamily="34" charset="0"/>
              </a:rPr>
              <a:t>Simple Steps to follow…</a:t>
            </a:r>
          </a:p>
        </p:txBody>
      </p:sp>
      <p:sp>
        <p:nvSpPr>
          <p:cNvPr id="10" name="TextBox 9"/>
          <p:cNvSpPr txBox="1"/>
          <p:nvPr/>
        </p:nvSpPr>
        <p:spPr>
          <a:xfrm>
            <a:off x="353704" y="1485904"/>
            <a:ext cx="5970896" cy="2246769"/>
          </a:xfrm>
          <a:prstGeom prst="rect">
            <a:avLst/>
          </a:prstGeom>
          <a:noFill/>
        </p:spPr>
        <p:txBody>
          <a:bodyPr wrap="square" rtlCol="0">
            <a:spAutoFit/>
          </a:bodyPr>
          <a:lstStyle/>
          <a:p>
            <a:pPr marL="342900" indent="-342900">
              <a:buFont typeface="Wingdings" pitchFamily="2" charset="2"/>
              <a:buChar char="v"/>
            </a:pPr>
            <a:r>
              <a:rPr lang="en-US" sz="2000" b="1" dirty="0"/>
              <a:t>The agency’s contact will need to print the forms.</a:t>
            </a:r>
          </a:p>
          <a:p>
            <a:pPr marL="342900" indent="-342900">
              <a:buFont typeface="Wingdings" pitchFamily="2" charset="2"/>
              <a:buChar char="v"/>
            </a:pPr>
            <a:endParaRPr lang="en-US" sz="2000" b="1" dirty="0"/>
          </a:p>
          <a:p>
            <a:pPr marL="342900" indent="-342900">
              <a:buFont typeface="Wingdings" pitchFamily="2" charset="2"/>
              <a:buChar char="v"/>
            </a:pPr>
            <a:r>
              <a:rPr lang="en-US" sz="2000" b="1" dirty="0"/>
              <a:t>The supervisor and injured employee will need to review the forms, complete any blank forms and make appropriate changes. All the forms will need to be signed and sent to the Public Employee Claims Division in a timely manner. </a:t>
            </a: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00800" y="1559599"/>
            <a:ext cx="2286000" cy="2301658"/>
          </a:xfrm>
          <a:prstGeom prst="rect">
            <a:avLst/>
          </a:prstGeom>
          <a:ln>
            <a:noFill/>
          </a:ln>
          <a:effectLst>
            <a:softEdge rad="112500"/>
          </a:effectLst>
        </p:spPr>
      </p:pic>
      <p:sp>
        <p:nvSpPr>
          <p:cNvPr id="13" name="TextBox 12"/>
          <p:cNvSpPr txBox="1"/>
          <p:nvPr/>
        </p:nvSpPr>
        <p:spPr>
          <a:xfrm>
            <a:off x="0" y="4267200"/>
            <a:ext cx="9144000" cy="923330"/>
          </a:xfrm>
          <a:prstGeom prst="rect">
            <a:avLst/>
          </a:prstGeom>
          <a:noFill/>
        </p:spPr>
        <p:txBody>
          <a:bodyPr wrap="square" rtlCol="0">
            <a:spAutoFit/>
          </a:bodyPr>
          <a:lstStyle/>
          <a:p>
            <a:pPr algn="ctr"/>
            <a:r>
              <a:rPr lang="en-US" sz="5400" b="1" dirty="0"/>
              <a:t> </a:t>
            </a:r>
            <a:endParaRPr lang="en-US" sz="5400" b="1" dirty="0">
              <a:solidFill>
                <a:schemeClr val="accent6">
                  <a:lumMod val="60000"/>
                  <a:lumOff val="40000"/>
                </a:schemeClr>
              </a:solidFill>
            </a:endParaRPr>
          </a:p>
        </p:txBody>
      </p:sp>
    </p:spTree>
    <p:extLst>
      <p:ext uri="{BB962C8B-B14F-4D97-AF65-F5344CB8AC3E}">
        <p14:creationId xmlns:p14="http://schemas.microsoft.com/office/powerpoint/2010/main" val="3222204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1500"/>
                                        <p:tgtEl>
                                          <p:spTgt spid="5"/>
                                        </p:tgtEl>
                                      </p:cBhvr>
                                    </p:animEffect>
                                  </p:childTnLst>
                                </p:cTn>
                              </p:par>
                            </p:childTnLst>
                          </p:cTn>
                        </p:par>
                        <p:par>
                          <p:cTn id="8" fill="hold">
                            <p:stCondLst>
                              <p:cond delay="1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500"/>
                                        <p:tgtEl>
                                          <p:spTgt spid="10"/>
                                        </p:tgtEl>
                                      </p:cBhvr>
                                    </p:animEffect>
                                    <p:anim calcmode="lin" valueType="num">
                                      <p:cBhvr>
                                        <p:cTn id="12" dur="1500" fill="hold"/>
                                        <p:tgtEl>
                                          <p:spTgt spid="10"/>
                                        </p:tgtEl>
                                        <p:attrNameLst>
                                          <p:attrName>ppt_x</p:attrName>
                                        </p:attrNameLst>
                                      </p:cBhvr>
                                      <p:tavLst>
                                        <p:tav tm="0">
                                          <p:val>
                                            <p:strVal val="#ppt_x"/>
                                          </p:val>
                                        </p:tav>
                                        <p:tav tm="100000">
                                          <p:val>
                                            <p:strVal val="#ppt_x"/>
                                          </p:val>
                                        </p:tav>
                                      </p:tavLst>
                                    </p:anim>
                                    <p:anim calcmode="lin" valueType="num">
                                      <p:cBhvr>
                                        <p:cTn id="13" dur="1500" fill="hold"/>
                                        <p:tgtEl>
                                          <p:spTgt spid="10"/>
                                        </p:tgtEl>
                                        <p:attrNameLst>
                                          <p:attrName>ppt_y</p:attrName>
                                        </p:attrNameLst>
                                      </p:cBhvr>
                                      <p:tavLst>
                                        <p:tav tm="0">
                                          <p:val>
                                            <p:strVal val="#ppt_y+.1"/>
                                          </p:val>
                                        </p:tav>
                                        <p:tav tm="100000">
                                          <p:val>
                                            <p:strVal val="#ppt_y"/>
                                          </p:val>
                                        </p:tav>
                                      </p:tavLst>
                                    </p:anim>
                                  </p:childTnLst>
                                </p:cTn>
                              </p:par>
                              <p:par>
                                <p:cTn id="14" presetID="9"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dissolve">
                                      <p:cBhvr>
                                        <p:cTn id="16" dur="1000"/>
                                        <p:tgtEl>
                                          <p:spTgt spid="11"/>
                                        </p:tgtEl>
                                      </p:cBhvr>
                                    </p:animEffect>
                                  </p:childTnLst>
                                </p:cTn>
                              </p:par>
                            </p:childTnLst>
                          </p:cTn>
                        </p:par>
                        <p:par>
                          <p:cTn id="17" fill="hold">
                            <p:stCondLst>
                              <p:cond delay="3000"/>
                            </p:stCondLst>
                            <p:childTnLst>
                              <p:par>
                                <p:cTn id="18" presetID="53" presetClass="entr" presetSubtype="16"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4000" fill="hold"/>
                                        <p:tgtEl>
                                          <p:spTgt spid="13"/>
                                        </p:tgtEl>
                                        <p:attrNameLst>
                                          <p:attrName>ppt_w</p:attrName>
                                        </p:attrNameLst>
                                      </p:cBhvr>
                                      <p:tavLst>
                                        <p:tav tm="0">
                                          <p:val>
                                            <p:fltVal val="0"/>
                                          </p:val>
                                        </p:tav>
                                        <p:tav tm="100000">
                                          <p:val>
                                            <p:strVal val="#ppt_w"/>
                                          </p:val>
                                        </p:tav>
                                      </p:tavLst>
                                    </p:anim>
                                    <p:anim calcmode="lin" valueType="num">
                                      <p:cBhvr>
                                        <p:cTn id="21" dur="4000" fill="hold"/>
                                        <p:tgtEl>
                                          <p:spTgt spid="13"/>
                                        </p:tgtEl>
                                        <p:attrNameLst>
                                          <p:attrName>ppt_h</p:attrName>
                                        </p:attrNameLst>
                                      </p:cBhvr>
                                      <p:tavLst>
                                        <p:tav tm="0">
                                          <p:val>
                                            <p:fltVal val="0"/>
                                          </p:val>
                                        </p:tav>
                                        <p:tav tm="100000">
                                          <p:val>
                                            <p:strVal val="#ppt_h"/>
                                          </p:val>
                                        </p:tav>
                                      </p:tavLst>
                                    </p:anim>
                                    <p:animEffect transition="in" filter="fade">
                                      <p:cBhvr>
                                        <p:cTn id="22" dur="4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0600" y="304800"/>
            <a:ext cx="1600200" cy="1600200"/>
          </a:xfrm>
          <a:prstGeom prst="rect">
            <a:avLst/>
          </a:prstGeom>
          <a:ln>
            <a:noFill/>
          </a:ln>
          <a:effectLst>
            <a:softEdge rad="112500"/>
          </a:effectLst>
        </p:spPr>
      </p:pic>
      <p:sp>
        <p:nvSpPr>
          <p:cNvPr id="4" name="TextBox 3"/>
          <p:cNvSpPr txBox="1"/>
          <p:nvPr/>
        </p:nvSpPr>
        <p:spPr>
          <a:xfrm>
            <a:off x="2438400" y="562972"/>
            <a:ext cx="6553201" cy="769441"/>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400" b="1" spc="50" dirty="0">
                <a:ln w="11430">
                  <a:solidFill>
                    <a:srgbClr val="0070C0"/>
                  </a:solidFill>
                </a:ln>
                <a:solidFill>
                  <a:srgbClr val="002060"/>
                </a:solidFill>
                <a:effectLst>
                  <a:outerShdw blurRad="76200" dist="50800" dir="5400000" algn="tl" rotWithShape="0">
                    <a:srgbClr val="000000">
                      <a:alpha val="65000"/>
                    </a:srgbClr>
                  </a:outerShdw>
                </a:effectLst>
              </a:rPr>
              <a:t>Forms attached in email:</a:t>
            </a:r>
          </a:p>
        </p:txBody>
      </p:sp>
      <p:sp>
        <p:nvSpPr>
          <p:cNvPr id="6" name="TextBox 5"/>
          <p:cNvSpPr txBox="1"/>
          <p:nvPr/>
        </p:nvSpPr>
        <p:spPr>
          <a:xfrm>
            <a:off x="0" y="1752600"/>
            <a:ext cx="9144000" cy="584775"/>
          </a:xfrm>
          <a:prstGeom prst="rect">
            <a:avLst/>
          </a:prstGeom>
          <a:noFill/>
        </p:spPr>
        <p:txBody>
          <a:bodyPr wrap="square" rtlCol="0">
            <a:spAutoFit/>
          </a:bodyPr>
          <a:lstStyle/>
          <a:p>
            <a:pPr algn="ctr"/>
            <a:r>
              <a:rPr lang="en-US" sz="3200" b="1" dirty="0"/>
              <a:t> * Company Nurse Report of Injury</a:t>
            </a:r>
          </a:p>
        </p:txBody>
      </p:sp>
      <p:sp>
        <p:nvSpPr>
          <p:cNvPr id="7" name="TextBox 6"/>
          <p:cNvSpPr txBox="1"/>
          <p:nvPr/>
        </p:nvSpPr>
        <p:spPr>
          <a:xfrm>
            <a:off x="3411" y="2434861"/>
            <a:ext cx="9144000" cy="1077218"/>
          </a:xfrm>
          <a:prstGeom prst="rect">
            <a:avLst/>
          </a:prstGeom>
          <a:noFill/>
        </p:spPr>
        <p:txBody>
          <a:bodyPr wrap="square" rtlCol="0">
            <a:spAutoFit/>
          </a:bodyPr>
          <a:lstStyle/>
          <a:p>
            <a:pPr algn="ctr"/>
            <a:r>
              <a:rPr lang="en-US" sz="3200" b="1" dirty="0"/>
              <a:t> * Workers’ Compensation – First Report of Injury or Illness Form</a:t>
            </a:r>
          </a:p>
        </p:txBody>
      </p:sp>
      <p:sp>
        <p:nvSpPr>
          <p:cNvPr id="8" name="TextBox 7"/>
          <p:cNvSpPr txBox="1"/>
          <p:nvPr/>
        </p:nvSpPr>
        <p:spPr>
          <a:xfrm>
            <a:off x="6823" y="3544601"/>
            <a:ext cx="9144000" cy="584775"/>
          </a:xfrm>
          <a:prstGeom prst="rect">
            <a:avLst/>
          </a:prstGeom>
          <a:noFill/>
        </p:spPr>
        <p:txBody>
          <a:bodyPr wrap="square" rtlCol="0">
            <a:spAutoFit/>
          </a:bodyPr>
          <a:lstStyle/>
          <a:p>
            <a:pPr algn="ctr"/>
            <a:r>
              <a:rPr lang="en-US" sz="3200" b="1" dirty="0"/>
              <a:t> * Form N – Employee’s Notice of Injury</a:t>
            </a:r>
          </a:p>
        </p:txBody>
      </p:sp>
      <p:sp>
        <p:nvSpPr>
          <p:cNvPr id="9" name="TextBox 8"/>
          <p:cNvSpPr txBox="1"/>
          <p:nvPr/>
        </p:nvSpPr>
        <p:spPr>
          <a:xfrm>
            <a:off x="-5687" y="4772113"/>
            <a:ext cx="9144000" cy="584775"/>
          </a:xfrm>
          <a:prstGeom prst="rect">
            <a:avLst/>
          </a:prstGeom>
          <a:noFill/>
        </p:spPr>
        <p:txBody>
          <a:bodyPr wrap="square" rtlCol="0">
            <a:spAutoFit/>
          </a:bodyPr>
          <a:lstStyle/>
          <a:p>
            <a:pPr algn="ctr"/>
            <a:r>
              <a:rPr lang="en-US" sz="3200" b="1" dirty="0"/>
              <a:t> * Form PECD 1 – Employee’s Report of Accident </a:t>
            </a:r>
          </a:p>
        </p:txBody>
      </p:sp>
      <p:sp>
        <p:nvSpPr>
          <p:cNvPr id="10" name="TextBox 9"/>
          <p:cNvSpPr txBox="1"/>
          <p:nvPr/>
        </p:nvSpPr>
        <p:spPr>
          <a:xfrm>
            <a:off x="6823" y="5511225"/>
            <a:ext cx="9144000" cy="584775"/>
          </a:xfrm>
          <a:prstGeom prst="rect">
            <a:avLst/>
          </a:prstGeom>
          <a:noFill/>
        </p:spPr>
        <p:txBody>
          <a:bodyPr wrap="square" rtlCol="0">
            <a:spAutoFit/>
          </a:bodyPr>
          <a:lstStyle/>
          <a:p>
            <a:pPr algn="ctr"/>
            <a:r>
              <a:rPr lang="en-US" sz="3200" b="1" dirty="0"/>
              <a:t> * Form PECD 2 – Employer’s Report of Accident</a:t>
            </a:r>
          </a:p>
        </p:txBody>
      </p:sp>
      <p:sp>
        <p:nvSpPr>
          <p:cNvPr id="2" name="TextBox 1">
            <a:extLst>
              <a:ext uri="{FF2B5EF4-FFF2-40B4-BE49-F238E27FC236}">
                <a16:creationId xmlns:a16="http://schemas.microsoft.com/office/drawing/2014/main" id="{548030EC-CF84-2D91-6A35-7E76EDF9BEC6}"/>
              </a:ext>
            </a:extLst>
          </p:cNvPr>
          <p:cNvSpPr txBox="1"/>
          <p:nvPr/>
        </p:nvSpPr>
        <p:spPr>
          <a:xfrm>
            <a:off x="0" y="4161898"/>
            <a:ext cx="9144000" cy="584775"/>
          </a:xfrm>
          <a:prstGeom prst="rect">
            <a:avLst/>
          </a:prstGeom>
          <a:noFill/>
        </p:spPr>
        <p:txBody>
          <a:bodyPr wrap="square" rtlCol="0">
            <a:spAutoFit/>
          </a:bodyPr>
          <a:lstStyle/>
          <a:p>
            <a:pPr algn="ctr"/>
            <a:r>
              <a:rPr lang="en-US" sz="3200" b="1" dirty="0"/>
              <a:t> * Form N Acknowledgement Form</a:t>
            </a:r>
          </a:p>
        </p:txBody>
      </p:sp>
    </p:spTree>
    <p:extLst>
      <p:ext uri="{BB962C8B-B14F-4D97-AF65-F5344CB8AC3E}">
        <p14:creationId xmlns:p14="http://schemas.microsoft.com/office/powerpoint/2010/main" val="3857517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1"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1000"/>
                                        <p:tgtEl>
                                          <p:spTgt spid="4"/>
                                        </p:tgtEl>
                                      </p:cBhvr>
                                    </p:animEffect>
                                  </p:childTnLst>
                                </p:cTn>
                              </p:par>
                              <p:par>
                                <p:cTn id="8" presetID="3" presetClass="entr" presetSubtype="1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linds(horizontal)">
                                      <p:cBhvr>
                                        <p:cTn id="10" dur="1000"/>
                                        <p:tgtEl>
                                          <p:spTgt spid="11"/>
                                        </p:tgtEl>
                                      </p:cBhvr>
                                    </p:animEffect>
                                  </p:childTnLst>
                                </p:cTn>
                              </p:par>
                            </p:childTnLst>
                          </p:cTn>
                        </p:par>
                        <p:par>
                          <p:cTn id="11" fill="hold">
                            <p:stCondLst>
                              <p:cond delay="1000"/>
                            </p:stCondLst>
                            <p:childTnLst>
                              <p:par>
                                <p:cTn id="12" presetID="12" presetClass="entr" presetSubtype="4"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1500"/>
                                        <p:tgtEl>
                                          <p:spTgt spid="6"/>
                                        </p:tgtEl>
                                        <p:attrNameLst>
                                          <p:attrName>ppt_y</p:attrName>
                                        </p:attrNameLst>
                                      </p:cBhvr>
                                      <p:tavLst>
                                        <p:tav tm="0">
                                          <p:val>
                                            <p:strVal val="#ppt_y+#ppt_h*1.125000"/>
                                          </p:val>
                                        </p:tav>
                                        <p:tav tm="100000">
                                          <p:val>
                                            <p:strVal val="#ppt_y"/>
                                          </p:val>
                                        </p:tav>
                                      </p:tavLst>
                                    </p:anim>
                                    <p:animEffect transition="in" filter="wipe(up)">
                                      <p:cBhvr>
                                        <p:cTn id="15" dur="1500"/>
                                        <p:tgtEl>
                                          <p:spTgt spid="6"/>
                                        </p:tgtEl>
                                      </p:cBhvr>
                                    </p:animEffect>
                                  </p:childTnLst>
                                </p:cTn>
                              </p:par>
                            </p:childTnLst>
                          </p:cTn>
                        </p:par>
                        <p:par>
                          <p:cTn id="16" fill="hold">
                            <p:stCondLst>
                              <p:cond delay="2500"/>
                            </p:stCondLst>
                            <p:childTnLst>
                              <p:par>
                                <p:cTn id="17" presetID="12" presetClass="entr" presetSubtype="4"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1500"/>
                                        <p:tgtEl>
                                          <p:spTgt spid="7"/>
                                        </p:tgtEl>
                                        <p:attrNameLst>
                                          <p:attrName>ppt_y</p:attrName>
                                        </p:attrNameLst>
                                      </p:cBhvr>
                                      <p:tavLst>
                                        <p:tav tm="0">
                                          <p:val>
                                            <p:strVal val="#ppt_y+#ppt_h*1.125000"/>
                                          </p:val>
                                        </p:tav>
                                        <p:tav tm="100000">
                                          <p:val>
                                            <p:strVal val="#ppt_y"/>
                                          </p:val>
                                        </p:tav>
                                      </p:tavLst>
                                    </p:anim>
                                    <p:animEffect transition="in" filter="wipe(up)">
                                      <p:cBhvr>
                                        <p:cTn id="20" dur="1500"/>
                                        <p:tgtEl>
                                          <p:spTgt spid="7"/>
                                        </p:tgtEl>
                                      </p:cBhvr>
                                    </p:animEffect>
                                  </p:childTnLst>
                                </p:cTn>
                              </p:par>
                            </p:childTnLst>
                          </p:cTn>
                        </p:par>
                        <p:par>
                          <p:cTn id="21" fill="hold">
                            <p:stCondLst>
                              <p:cond delay="4000"/>
                            </p:stCondLst>
                            <p:childTnLst>
                              <p:par>
                                <p:cTn id="22" presetID="12" presetClass="entr" presetSubtype="4"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1500"/>
                                        <p:tgtEl>
                                          <p:spTgt spid="8"/>
                                        </p:tgtEl>
                                        <p:attrNameLst>
                                          <p:attrName>ppt_y</p:attrName>
                                        </p:attrNameLst>
                                      </p:cBhvr>
                                      <p:tavLst>
                                        <p:tav tm="0">
                                          <p:val>
                                            <p:strVal val="#ppt_y+#ppt_h*1.125000"/>
                                          </p:val>
                                        </p:tav>
                                        <p:tav tm="100000">
                                          <p:val>
                                            <p:strVal val="#ppt_y"/>
                                          </p:val>
                                        </p:tav>
                                      </p:tavLst>
                                    </p:anim>
                                    <p:animEffect transition="in" filter="wipe(up)">
                                      <p:cBhvr>
                                        <p:cTn id="25" dur="1500"/>
                                        <p:tgtEl>
                                          <p:spTgt spid="8"/>
                                        </p:tgtEl>
                                      </p:cBhvr>
                                    </p:animEffect>
                                  </p:childTnLst>
                                </p:cTn>
                              </p:par>
                            </p:childTnLst>
                          </p:cTn>
                        </p:par>
                        <p:par>
                          <p:cTn id="26" fill="hold">
                            <p:stCondLst>
                              <p:cond delay="5500"/>
                            </p:stCondLst>
                            <p:childTnLst>
                              <p:par>
                                <p:cTn id="27" presetID="12" presetClass="entr" presetSubtype="4"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1500"/>
                                        <p:tgtEl>
                                          <p:spTgt spid="9"/>
                                        </p:tgtEl>
                                        <p:attrNameLst>
                                          <p:attrName>ppt_y</p:attrName>
                                        </p:attrNameLst>
                                      </p:cBhvr>
                                      <p:tavLst>
                                        <p:tav tm="0">
                                          <p:val>
                                            <p:strVal val="#ppt_y+#ppt_h*1.125000"/>
                                          </p:val>
                                        </p:tav>
                                        <p:tav tm="100000">
                                          <p:val>
                                            <p:strVal val="#ppt_y"/>
                                          </p:val>
                                        </p:tav>
                                      </p:tavLst>
                                    </p:anim>
                                    <p:animEffect transition="in" filter="wipe(up)">
                                      <p:cBhvr>
                                        <p:cTn id="30" dur="1500"/>
                                        <p:tgtEl>
                                          <p:spTgt spid="9"/>
                                        </p:tgtEl>
                                      </p:cBhvr>
                                    </p:animEffect>
                                  </p:childTnLst>
                                </p:cTn>
                              </p:par>
                            </p:childTnLst>
                          </p:cTn>
                        </p:par>
                        <p:par>
                          <p:cTn id="31" fill="hold">
                            <p:stCondLst>
                              <p:cond delay="7000"/>
                            </p:stCondLst>
                            <p:childTnLst>
                              <p:par>
                                <p:cTn id="32" presetID="12" presetClass="entr" presetSubtype="4"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additive="base">
                                        <p:cTn id="34" dur="1500"/>
                                        <p:tgtEl>
                                          <p:spTgt spid="10"/>
                                        </p:tgtEl>
                                        <p:attrNameLst>
                                          <p:attrName>ppt_y</p:attrName>
                                        </p:attrNameLst>
                                      </p:cBhvr>
                                      <p:tavLst>
                                        <p:tav tm="0">
                                          <p:val>
                                            <p:strVal val="#ppt_y+#ppt_h*1.125000"/>
                                          </p:val>
                                        </p:tav>
                                        <p:tav tm="100000">
                                          <p:val>
                                            <p:strVal val="#ppt_y"/>
                                          </p:val>
                                        </p:tav>
                                      </p:tavLst>
                                    </p:anim>
                                    <p:animEffect transition="in" filter="wipe(up)">
                                      <p:cBhvr>
                                        <p:cTn id="35" dur="1500"/>
                                        <p:tgtEl>
                                          <p:spTgt spid="10"/>
                                        </p:tgtEl>
                                      </p:cBhvr>
                                    </p:animEffect>
                                  </p:childTnLst>
                                </p:cTn>
                              </p:par>
                            </p:childTnLst>
                          </p:cTn>
                        </p:par>
                        <p:par>
                          <p:cTn id="36" fill="hold">
                            <p:stCondLst>
                              <p:cond delay="8500"/>
                            </p:stCondLst>
                            <p:childTnLst>
                              <p:par>
                                <p:cTn id="37" presetID="12" presetClass="entr" presetSubtype="4"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additive="base">
                                        <p:cTn id="39" dur="1500"/>
                                        <p:tgtEl>
                                          <p:spTgt spid="2"/>
                                        </p:tgtEl>
                                        <p:attrNameLst>
                                          <p:attrName>ppt_y</p:attrName>
                                        </p:attrNameLst>
                                      </p:cBhvr>
                                      <p:tavLst>
                                        <p:tav tm="0">
                                          <p:val>
                                            <p:strVal val="#ppt_y+#ppt_h*1.125000"/>
                                          </p:val>
                                        </p:tav>
                                        <p:tav tm="100000">
                                          <p:val>
                                            <p:strVal val="#ppt_y"/>
                                          </p:val>
                                        </p:tav>
                                      </p:tavLst>
                                    </p:anim>
                                    <p:animEffect transition="in" filter="wipe(up)">
                                      <p:cBhvr>
                                        <p:cTn id="40"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p:bldP spid="6" grpId="0"/>
      <p:bldP spid="7" grpId="0"/>
      <p:bldP spid="8" grpId="0"/>
      <p:bldP spid="9" grpId="0"/>
      <p:bldP spid="10" grpId="0"/>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1903</TotalTime>
  <Words>1482</Words>
  <Application>Microsoft Office PowerPoint</Application>
  <PresentationFormat>On-screen Show (4:3)</PresentationFormat>
  <Paragraphs>146</Paragraphs>
  <Slides>35</Slides>
  <Notes>24</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2</vt:i4>
      </vt:variant>
      <vt:variant>
        <vt:lpstr>Slide Titles</vt:lpstr>
      </vt:variant>
      <vt:variant>
        <vt:i4>35</vt:i4>
      </vt:variant>
    </vt:vector>
  </HeadingPairs>
  <TitlesOfParts>
    <vt:vector size="45" baseType="lpstr">
      <vt:lpstr>Arial</vt:lpstr>
      <vt:lpstr>Arial Black</vt:lpstr>
      <vt:lpstr>Calibri</vt:lpstr>
      <vt:lpstr>Georgia</vt:lpstr>
      <vt:lpstr>Impact</vt:lpstr>
      <vt:lpstr>Times New Roman</vt:lpstr>
      <vt:lpstr>Wingdings</vt:lpstr>
      <vt:lpstr>NewsPrint</vt:lpstr>
      <vt:lpstr>Acrobat Document</vt:lpstr>
      <vt:lpstr>Kofax Power PDF Document</vt:lpstr>
      <vt:lpstr>PowerPoint Presentation</vt:lpstr>
      <vt:lpstr>PowerPoint Presentation</vt:lpstr>
      <vt:lpstr>PowerPoint Presentation</vt:lpstr>
      <vt:lpstr>PowerPoint Presentation</vt:lpstr>
      <vt:lpstr>Simple Steps to Follow…</vt:lpstr>
      <vt:lpstr>Simple Steps to follow…</vt:lpstr>
      <vt:lpstr>Claim Forms</vt:lpstr>
      <vt:lpstr>Simple Steps to follow…</vt:lpstr>
      <vt:lpstr>PowerPoint Presentation</vt:lpstr>
      <vt:lpstr>Claim Forms…</vt:lpstr>
      <vt:lpstr>Example Forms</vt:lpstr>
      <vt:lpstr>PowerPoint Presentation</vt:lpstr>
      <vt:lpstr>PowerPoint Presentation</vt:lpstr>
      <vt:lpstr>PowerPoint Presentation</vt:lpstr>
      <vt:lpstr>PowerPoint Presentation</vt:lpstr>
      <vt:lpstr>PowerPoint Presentation</vt:lpstr>
      <vt:lpstr>PowerPoint Presentation</vt:lpstr>
      <vt:lpstr>Form N Acknowledgement </vt:lpstr>
      <vt:lpstr>PowerPoint Presentation</vt:lpstr>
      <vt:lpstr>PowerPoint Presentation</vt:lpstr>
      <vt:lpstr>Forms to Be Posted  Form P – Workers’ Compensation Notice  Form H – Managed Care Notice  Company Nurse Form     </vt:lpstr>
      <vt:lpstr>Forms to Be  Posted – Form P    </vt:lpstr>
      <vt:lpstr>         Forms to Be Posted - Form H   </vt:lpstr>
      <vt:lpstr>Forms to Be Posted –  Company Nurse Form  </vt:lpstr>
      <vt:lpstr>Incident Report Form to use if an agency does not have one for incidents not requiring medical treatment            </vt:lpstr>
      <vt:lpstr>What is a Call  Confirmation Number?</vt:lpstr>
      <vt:lpstr>Temporary Prescription Form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WORKERS COMPENSATION CLAIMS BY  AMANDA DINWIDDIE (PECD)</dc:title>
  <dc:creator>KWJH156</dc:creator>
  <cp:lastModifiedBy>Amanda Dinwiddie</cp:lastModifiedBy>
  <cp:revision>143</cp:revision>
  <cp:lastPrinted>2015-10-05T19:38:49Z</cp:lastPrinted>
  <dcterms:created xsi:type="dcterms:W3CDTF">2013-08-19T18:02:51Z</dcterms:created>
  <dcterms:modified xsi:type="dcterms:W3CDTF">2025-09-09T16:43:47Z</dcterms:modified>
</cp:coreProperties>
</file>